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63" r:id="rId2"/>
    <p:sldId id="257" r:id="rId3"/>
    <p:sldId id="2569" r:id="rId4"/>
    <p:sldId id="2568" r:id="rId5"/>
    <p:sldId id="2540" r:id="rId6"/>
    <p:sldId id="2571" r:id="rId7"/>
    <p:sldId id="2591" r:id="rId8"/>
    <p:sldId id="2593" r:id="rId9"/>
    <p:sldId id="2583" r:id="rId10"/>
    <p:sldId id="2585" r:id="rId11"/>
    <p:sldId id="2587" r:id="rId12"/>
    <p:sldId id="2584" r:id="rId13"/>
    <p:sldId id="2588" r:id="rId14"/>
    <p:sldId id="2564" r:id="rId15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CB49456-6013-4B16-6E8A-0DE48E96A782}" name="Azola Mayekiso" initials="AM" userId="S::azolam@nhfc.co.za::17b5d3ce-b7c3-4ac7-840b-bf372a0558d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8127"/>
    <a:srgbClr val="E657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EF1113-EFB7-4B5E-B0F1-448D9CDF9C56}" v="2" dt="2025-03-17T13:31:12.2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04" autoAdjust="0"/>
    <p:restoredTop sz="94643"/>
  </p:normalViewPr>
  <p:slideViewPr>
    <p:cSldViewPr snapToGrid="0" snapToObjects="1">
      <p:cViewPr varScale="1">
        <p:scale>
          <a:sx n="63" d="100"/>
          <a:sy n="63" d="100"/>
        </p:scale>
        <p:origin x="79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bogo Maila" userId="8f9fb88f-c4f6-40d3-b6bc-d901efb0607b" providerId="ADAL" clId="{93EF1113-EFB7-4B5E-B0F1-448D9CDF9C56}"/>
    <pc:docChg chg="undo custSel modSld">
      <pc:chgData name="Tebogo Maila" userId="8f9fb88f-c4f6-40d3-b6bc-d901efb0607b" providerId="ADAL" clId="{93EF1113-EFB7-4B5E-B0F1-448D9CDF9C56}" dt="2025-03-17T13:31:12.253" v="11" actId="20578"/>
      <pc:docMkLst>
        <pc:docMk/>
      </pc:docMkLst>
      <pc:sldChg chg="modSp mod">
        <pc:chgData name="Tebogo Maila" userId="8f9fb88f-c4f6-40d3-b6bc-d901efb0607b" providerId="ADAL" clId="{93EF1113-EFB7-4B5E-B0F1-448D9CDF9C56}" dt="2025-02-21T13:23:26.467" v="1" actId="6549"/>
        <pc:sldMkLst>
          <pc:docMk/>
          <pc:sldMk cId="1574240779" sldId="2568"/>
        </pc:sldMkLst>
        <pc:spChg chg="mod">
          <ac:chgData name="Tebogo Maila" userId="8f9fb88f-c4f6-40d3-b6bc-d901efb0607b" providerId="ADAL" clId="{93EF1113-EFB7-4B5E-B0F1-448D9CDF9C56}" dt="2025-02-21T13:23:26.467" v="1" actId="6549"/>
          <ac:spMkLst>
            <pc:docMk/>
            <pc:sldMk cId="1574240779" sldId="2568"/>
            <ac:spMk id="6" creationId="{A363F749-E8D4-2BA9-2284-7C8F59570D39}"/>
          </ac:spMkLst>
        </pc:spChg>
      </pc:sldChg>
      <pc:sldChg chg="modSp mod">
        <pc:chgData name="Tebogo Maila" userId="8f9fb88f-c4f6-40d3-b6bc-d901efb0607b" providerId="ADAL" clId="{93EF1113-EFB7-4B5E-B0F1-448D9CDF9C56}" dt="2025-03-17T13:31:12.253" v="11" actId="20578"/>
        <pc:sldMkLst>
          <pc:docMk/>
          <pc:sldMk cId="584586388" sldId="2569"/>
        </pc:sldMkLst>
        <pc:spChg chg="mod">
          <ac:chgData name="Tebogo Maila" userId="8f9fb88f-c4f6-40d3-b6bc-d901efb0607b" providerId="ADAL" clId="{93EF1113-EFB7-4B5E-B0F1-448D9CDF9C56}" dt="2025-03-17T13:31:12.253" v="11" actId="20578"/>
          <ac:spMkLst>
            <pc:docMk/>
            <pc:sldMk cId="584586388" sldId="2569"/>
            <ac:spMk id="3" creationId="{2232D973-F4EE-2B42-85CC-C751611CFF96}"/>
          </ac:spMkLst>
        </pc:spChg>
      </pc:sldChg>
      <pc:sldChg chg="modSp mod">
        <pc:chgData name="Tebogo Maila" userId="8f9fb88f-c4f6-40d3-b6bc-d901efb0607b" providerId="ADAL" clId="{93EF1113-EFB7-4B5E-B0F1-448D9CDF9C56}" dt="2025-03-17T11:36:58.267" v="7" actId="20577"/>
        <pc:sldMkLst>
          <pc:docMk/>
          <pc:sldMk cId="1489226489" sldId="2591"/>
        </pc:sldMkLst>
        <pc:spChg chg="mod">
          <ac:chgData name="Tebogo Maila" userId="8f9fb88f-c4f6-40d3-b6bc-d901efb0607b" providerId="ADAL" clId="{93EF1113-EFB7-4B5E-B0F1-448D9CDF9C56}" dt="2025-03-17T11:36:58.267" v="7" actId="20577"/>
          <ac:spMkLst>
            <pc:docMk/>
            <pc:sldMk cId="1489226489" sldId="2591"/>
            <ac:spMk id="2" creationId="{DB126396-2D04-EA46-B61F-60EB1F2DB03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0C908C2B-CF80-48FF-9630-F0D676E74F91}" type="datetimeFigureOut">
              <a:rPr lang="en-ZA" smtClean="0"/>
              <a:t>2025/03/17</a:t>
            </a:fld>
            <a:endParaRPr lang="en-Z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Z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64DF2998-F155-42BB-AB14-8ED980094727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422964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50595-1541-4534-809B-3C30832661D1}" type="slidenum">
              <a:rPr lang="en-ZA" smtClean="0"/>
              <a:t>5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9816141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DB448DF-267D-204F-BC32-D68B9CE99A32}"/>
              </a:ext>
            </a:extLst>
          </p:cNvPr>
          <p:cNvSpPr/>
          <p:nvPr userDrawn="1"/>
        </p:nvSpPr>
        <p:spPr>
          <a:xfrm>
            <a:off x="4489938" y="5172746"/>
            <a:ext cx="7702062" cy="1283677"/>
          </a:xfrm>
          <a:prstGeom prst="rect">
            <a:avLst/>
          </a:prstGeom>
          <a:solidFill>
            <a:srgbClr val="E657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58823CD-0668-7E42-A3E3-38381E3BE1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1724" t="12727" r="13100" b="19798"/>
          <a:stretch/>
        </p:blipFill>
        <p:spPr>
          <a:xfrm>
            <a:off x="0" y="0"/>
            <a:ext cx="5826187" cy="3564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3965AD1-0E2F-A74B-8066-20B9E00EC9E9}"/>
              </a:ext>
            </a:extLst>
          </p:cNvPr>
          <p:cNvSpPr/>
          <p:nvPr userDrawn="1"/>
        </p:nvSpPr>
        <p:spPr>
          <a:xfrm>
            <a:off x="0" y="4642338"/>
            <a:ext cx="7702062" cy="1283677"/>
          </a:xfrm>
          <a:prstGeom prst="rect">
            <a:avLst/>
          </a:prstGeom>
          <a:solidFill>
            <a:srgbClr val="F081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013609-518A-E74B-AC6B-3FEBE5D16A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01307" y="5284176"/>
            <a:ext cx="7479324" cy="1655762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29749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DCFED-7255-B54D-9951-62B79A23A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5D5D22-26A6-854E-B954-183F96A035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AEAA86-553C-E749-8BAD-F055B67974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100B27-9B86-5E42-BEEE-F4059E7211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9A0A03-AC54-DC4C-B523-758F17DA43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9E3907B-D475-A643-8957-D596AF8431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9792EC-1D75-7546-BA70-2845F761153B}" type="datetimeFigureOut">
              <a:rPr lang="en-US" smtClean="0"/>
              <a:t>3/17/2025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E581489-8665-F843-8E66-25CCE593E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C86456-C033-C944-8DB2-8AF7C2597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CB6569-4778-7C4B-BA38-021BA15A0D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086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7DF99-BFE7-FE47-BD06-F7792A61F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82DDF3-5F98-4549-8BDB-EC235338D8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9792EC-1D75-7546-BA70-2845F761153B}" type="datetimeFigureOut">
              <a:rPr lang="en-US" smtClean="0"/>
              <a:t>3/17/2025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65AEBB-76E1-D74E-BE35-DD31EF4FF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9D462B-CD57-FD40-877B-E874DD735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CB6569-4778-7C4B-BA38-021BA15A0D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4821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E89BFA2-4B1E-F340-B48F-A17CD4C237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9792EC-1D75-7546-BA70-2845F761153B}" type="datetimeFigureOut">
              <a:rPr lang="en-US" smtClean="0"/>
              <a:t>3/17/2025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EF16FE-5D3A-6F42-B209-C6FCA7063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5E658A-C7BC-FC4F-812B-87EF12928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CB6569-4778-7C4B-BA38-021BA15A0D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94200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159B4-41FF-B943-818B-3CB1ED9A8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55E173-F77D-1044-B451-E4257EE6D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FF33EA-2D4F-3D4C-8F4A-AE30191269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DEC4D4-FBB3-A740-A0FA-81F012A663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9792EC-1D75-7546-BA70-2845F761153B}" type="datetimeFigureOut">
              <a:rPr lang="en-US" smtClean="0"/>
              <a:t>3/17/2025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E1BBB8-EAED-254E-9D56-584612D30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D664DF-D0C2-934A-873E-566CA9890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CB6569-4778-7C4B-BA38-021BA15A0D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65509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67BCC-17E5-7B46-85EE-31A68C894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30D5CE-D629-3249-8865-D82976AE7E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428599-E40D-5A49-A124-DB88BE5A19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B8AFA6-CCA8-8A4F-BBE9-8113D20E58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9792EC-1D75-7546-BA70-2845F761153B}" type="datetimeFigureOut">
              <a:rPr lang="en-US" smtClean="0"/>
              <a:t>3/17/2025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61BFFD-93EA-C743-8B99-0D6F1358E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0AD2C6-2A84-3743-8B29-0D48E8C88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CB6569-4778-7C4B-BA38-021BA15A0D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49239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EE02B-9954-D24F-84EB-5FE8F9769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FA6818-1EB8-BF41-A6E5-D95A391491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B61E68-FFF5-1943-BE3A-8065850B18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9792EC-1D75-7546-BA70-2845F761153B}" type="datetimeFigureOut">
              <a:rPr lang="en-US" smtClean="0"/>
              <a:t>3/17/2025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4242B-E6CE-334F-9E93-614BCD737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AF6FCE-FD12-D24E-A50B-83C93A56A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CB6569-4778-7C4B-BA38-021BA15A0D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7531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8886348-3427-DA4F-AC1D-419EDC808A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47102B-9715-D942-AEF4-E0D32213F3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6554ED-A51F-4241-95BC-02193EC951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9792EC-1D75-7546-BA70-2845F761153B}" type="datetimeFigureOut">
              <a:rPr lang="en-US" smtClean="0"/>
              <a:t>3/17/2025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2F7ACE-6AF2-F342-972B-D2E24554B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72B181-0E05-2B43-BADF-0EFB394F8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CB6569-4778-7C4B-BA38-021BA15A0D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0144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8B18A-928B-C949-8638-B75503E713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524" y="216938"/>
            <a:ext cx="1051560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5F207A-9145-294A-9FD2-F2FEFF7FC7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/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8ABCA74-F992-6044-933B-157B2586EE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alphaModFix amt="50000"/>
          </a:blip>
          <a:stretch>
            <a:fillRect/>
          </a:stretch>
        </p:blipFill>
        <p:spPr>
          <a:xfrm>
            <a:off x="7622677" y="0"/>
            <a:ext cx="4569323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3941CFB-372D-E54D-BB74-D0C6270802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20000"/>
          </a:blip>
          <a:srcRect l="11382" t="8944" r="24854" b="13219"/>
          <a:stretch/>
        </p:blipFill>
        <p:spPr>
          <a:xfrm>
            <a:off x="7622677" y="0"/>
            <a:ext cx="4569323" cy="650094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4068BD4-E67E-8541-8CFA-608AEC8E33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/>
          </a:blip>
          <a:srcRect l="11382" t="8944" r="24854" b="13219"/>
          <a:stretch/>
        </p:blipFill>
        <p:spPr>
          <a:xfrm>
            <a:off x="130704" y="60076"/>
            <a:ext cx="428820" cy="610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003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E3EC43B-6586-1340-9AE4-6B04165EDD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alphaModFix amt="70000"/>
          </a:blip>
          <a:stretch>
            <a:fillRect/>
          </a:stretch>
        </p:blipFill>
        <p:spPr>
          <a:xfrm>
            <a:off x="7622677" y="0"/>
            <a:ext cx="457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78B18A-928B-C949-8638-B75503E713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524" y="216938"/>
            <a:ext cx="1051560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5F207A-9145-294A-9FD2-F2FEFF7FC7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/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3941CFB-372D-E54D-BB74-D0C6270802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20000"/>
          </a:blip>
          <a:srcRect l="11382" t="8944" r="24854" b="13219"/>
          <a:stretch/>
        </p:blipFill>
        <p:spPr>
          <a:xfrm>
            <a:off x="7622677" y="0"/>
            <a:ext cx="4569323" cy="650094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4068BD4-E67E-8541-8CFA-608AEC8E33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/>
          </a:blip>
          <a:srcRect l="11382" t="8944" r="24854" b="13219"/>
          <a:stretch/>
        </p:blipFill>
        <p:spPr>
          <a:xfrm>
            <a:off x="130704" y="60076"/>
            <a:ext cx="428820" cy="610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683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8497CC9-84E6-7A4E-A6EF-34B213E7CB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alphaModFix amt="70000"/>
          </a:blip>
          <a:stretch>
            <a:fillRect/>
          </a:stretch>
        </p:blipFill>
        <p:spPr>
          <a:xfrm>
            <a:off x="7620000" y="1958"/>
            <a:ext cx="457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78B18A-928B-C949-8638-B75503E713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524" y="216938"/>
            <a:ext cx="1051560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5F207A-9145-294A-9FD2-F2FEFF7FC7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/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3941CFB-372D-E54D-BB74-D0C6270802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20000"/>
          </a:blip>
          <a:srcRect l="11382" t="8944" r="24854" b="13219"/>
          <a:stretch/>
        </p:blipFill>
        <p:spPr>
          <a:xfrm>
            <a:off x="7622677" y="0"/>
            <a:ext cx="4569323" cy="650094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4068BD4-E67E-8541-8CFA-608AEC8E33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/>
          </a:blip>
          <a:srcRect l="11382" t="8944" r="24854" b="13219"/>
          <a:stretch/>
        </p:blipFill>
        <p:spPr>
          <a:xfrm>
            <a:off x="130704" y="60076"/>
            <a:ext cx="428820" cy="610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121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0DEAB2C-6482-C94B-BA45-083CB53013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alphaModFix amt="70000"/>
          </a:blip>
          <a:srcRect l="38608" r="16964"/>
          <a:stretch/>
        </p:blipFill>
        <p:spPr>
          <a:xfrm>
            <a:off x="7620000" y="0"/>
            <a:ext cx="457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78B18A-928B-C949-8638-B75503E713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524" y="216938"/>
            <a:ext cx="1051560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5F207A-9145-294A-9FD2-F2FEFF7FC7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/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3941CFB-372D-E54D-BB74-D0C6270802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20000"/>
          </a:blip>
          <a:srcRect l="11382" t="8944" r="24854" b="13219"/>
          <a:stretch/>
        </p:blipFill>
        <p:spPr>
          <a:xfrm>
            <a:off x="7622677" y="0"/>
            <a:ext cx="4569323" cy="650094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4068BD4-E67E-8541-8CFA-608AEC8E33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/>
          </a:blip>
          <a:srcRect l="11382" t="8944" r="24854" b="13219"/>
          <a:stretch/>
        </p:blipFill>
        <p:spPr>
          <a:xfrm>
            <a:off x="130704" y="60076"/>
            <a:ext cx="428820" cy="610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843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760F4E8-B84B-8B4C-ABE9-7CFD1CA3D7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alphaModFix amt="70000"/>
          </a:blip>
          <a:srcRect l="20326" r="35248"/>
          <a:stretch/>
        </p:blipFill>
        <p:spPr>
          <a:xfrm>
            <a:off x="7620000" y="0"/>
            <a:ext cx="457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78B18A-928B-C949-8638-B75503E713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524" y="216938"/>
            <a:ext cx="1051560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5F207A-9145-294A-9FD2-F2FEFF7FC7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/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3941CFB-372D-E54D-BB74-D0C6270802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20000"/>
          </a:blip>
          <a:srcRect l="11382" t="8944" r="24854" b="13219"/>
          <a:stretch/>
        </p:blipFill>
        <p:spPr>
          <a:xfrm>
            <a:off x="7622677" y="0"/>
            <a:ext cx="4569323" cy="650094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4068BD4-E67E-8541-8CFA-608AEC8E33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/>
          </a:blip>
          <a:srcRect l="11382" t="8944" r="24854" b="13219"/>
          <a:stretch/>
        </p:blipFill>
        <p:spPr>
          <a:xfrm>
            <a:off x="130704" y="60076"/>
            <a:ext cx="428820" cy="610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512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8B18A-928B-C949-8638-B75503E713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524" y="216938"/>
            <a:ext cx="1051560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5F207A-9145-294A-9FD2-F2FEFF7FC7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/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3941CFB-372D-E54D-BB74-D0C6270802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"/>
          </a:blip>
          <a:srcRect l="11382" t="8944" r="24854" b="13219"/>
          <a:stretch/>
        </p:blipFill>
        <p:spPr>
          <a:xfrm>
            <a:off x="8220545" y="0"/>
            <a:ext cx="5010056" cy="712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4068BD4-E67E-8541-8CFA-608AEC8E33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/>
          </a:blip>
          <a:srcRect l="11382" t="8944" r="24854" b="13219"/>
          <a:stretch/>
        </p:blipFill>
        <p:spPr>
          <a:xfrm>
            <a:off x="130704" y="60076"/>
            <a:ext cx="428820" cy="61009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3B8C33E-B4FF-DA42-8B2C-0BBF4AC11AAD}"/>
              </a:ext>
            </a:extLst>
          </p:cNvPr>
          <p:cNvSpPr/>
          <p:nvPr userDrawn="1"/>
        </p:nvSpPr>
        <p:spPr>
          <a:xfrm>
            <a:off x="0" y="6176963"/>
            <a:ext cx="8220545" cy="681037"/>
          </a:xfrm>
          <a:prstGeom prst="rect">
            <a:avLst/>
          </a:prstGeom>
          <a:solidFill>
            <a:srgbClr val="E65733">
              <a:alpha val="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592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BF114-4715-7C4B-BCC0-84D8A4873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44C159-0971-4C4A-9C28-39BB1FBDAF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E7E17F-558C-6F4A-A4CB-C8FDF784EF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9792EC-1D75-7546-BA70-2845F761153B}" type="datetimeFigureOut">
              <a:rPr lang="en-US" smtClean="0"/>
              <a:t>3/17/2025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B084FD-0592-874D-9DB8-2E7C20F33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7A957E-6222-5B41-85F6-369D4FD5A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CB6569-4778-7C4B-BA38-021BA15A0D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784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6B0717-5897-CE41-9A6E-634CEB813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E2C815-FED9-234F-A858-E0D8FAE288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56ABC2-58D9-D84C-9E64-CC6FF04869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D0CA81-E94B-274C-A636-CBF6C80572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9792EC-1D75-7546-BA70-2845F761153B}" type="datetimeFigureOut">
              <a:rPr lang="en-US" smtClean="0"/>
              <a:t>3/17/2025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B2B12F-A479-4146-8F57-A9B906303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BE9A45-5B6E-F84C-AFCE-7E39B4619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CB6569-4778-7C4B-BA38-021BA15A0D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6048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AD9CB0-BD72-B34A-8FBB-E8D3FD36B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5A9A1D-A163-DE4E-AB1C-321F4348C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472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tx1"/>
          </a:solidFill>
          <a:latin typeface="Montserrat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ontserrat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ontserrat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irsthomefinance.co.za/" TargetMode="External"/><Relationship Id="rId2" Type="http://schemas.openxmlformats.org/officeDocument/2006/relationships/hyperlink" Target="https://www.nhfc.co.za/finance-solutions/first-home-finance/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irsthomefinance.co.za/" TargetMode="External"/><Relationship Id="rId2" Type="http://schemas.openxmlformats.org/officeDocument/2006/relationships/hyperlink" Target="https://www.nhfc.co.za/finance-solutions/first-home-finance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E302F9F-8F90-4143-A67D-E23731E951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7714" y="4034593"/>
            <a:ext cx="10621945" cy="1655762"/>
          </a:xfrm>
        </p:spPr>
        <p:txBody>
          <a:bodyPr>
            <a:normAutofit fontScale="92500" lnSpcReduction="20000"/>
          </a:bodyPr>
          <a:lstStyle/>
          <a:p>
            <a:pPr algn="r"/>
            <a:endParaRPr lang="en-ZA" sz="8000" b="1" dirty="0"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algn="l">
              <a:lnSpc>
                <a:spcPct val="150000"/>
              </a:lnSpc>
            </a:pPr>
            <a:r>
              <a:rPr lang="en-ZA" sz="3300" b="1" dirty="0">
                <a:latin typeface="+mn-lt"/>
                <a:ea typeface="+mn-ea"/>
                <a:cs typeface="Arial" panose="020B0604020202020204" pitchFamily="34" charset="0"/>
              </a:rPr>
              <a:t>FIRST HOME FINANCE </a:t>
            </a:r>
          </a:p>
          <a:p>
            <a:pPr algn="l">
              <a:lnSpc>
                <a:spcPct val="150000"/>
              </a:lnSpc>
            </a:pPr>
            <a:endParaRPr lang="en-ZA" sz="8000" b="1" dirty="0">
              <a:latin typeface="+mn-lt"/>
              <a:ea typeface="+mn-ea"/>
              <a:cs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A21300-9FA3-3359-26AD-5DF37BE972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8685" y="240522"/>
            <a:ext cx="3132235" cy="106869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794C6B9-E44C-3232-87DB-314F389504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2787" y="240522"/>
            <a:ext cx="2633862" cy="1068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1545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26396-2D04-EA46-B61F-60EB1F2DB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524" y="216938"/>
            <a:ext cx="11632476" cy="464099"/>
          </a:xfrm>
          <a:solidFill>
            <a:srgbClr val="FFC000"/>
          </a:solidFill>
        </p:spPr>
        <p:txBody>
          <a:bodyPr anchor="ctr"/>
          <a:lstStyle/>
          <a:p>
            <a:pPr algn="ctr"/>
            <a:r>
              <a:rPr lang="en-US" sz="2000" kern="0" dirty="0">
                <a:latin typeface="+mn-lt"/>
              </a:rPr>
              <a:t>SUBSIDY RELATED DOCUMENTS REQUIRED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32D973-F4EE-2B42-85CC-C751611CFF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524" y="681037"/>
            <a:ext cx="11988800" cy="6246537"/>
          </a:xfrm>
        </p:spPr>
        <p:txBody>
          <a:bodyPr>
            <a:noAutofit/>
          </a:bodyPr>
          <a:lstStyle/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ZA" sz="2000" kern="0" dirty="0"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If applying for a Subsidy </a:t>
            </a:r>
            <a:r>
              <a:rPr lang="en-ZA" sz="2000" b="1" kern="0" dirty="0"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with any type of option allowed </a:t>
            </a:r>
            <a:r>
              <a:rPr lang="en-ZA" sz="2000" kern="0" dirty="0"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in Policy:</a:t>
            </a:r>
          </a:p>
          <a:p>
            <a:pPr lvl="0">
              <a:lnSpc>
                <a:spcPct val="100000"/>
              </a:lnSpc>
            </a:pPr>
            <a:endParaRPr lang="en-ZA" sz="2000" kern="0" dirty="0">
              <a:effectLst/>
              <a:latin typeface="+mn-lt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28700" lvl="1" indent="-342900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n-ZA" sz="2000" kern="0" dirty="0"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Home Loan Approval in Principle/Grant letter from an accredited Lender </a:t>
            </a:r>
            <a:r>
              <a:rPr lang="en-ZA" sz="2000" b="1" kern="0" dirty="0"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for mortgage</a:t>
            </a:r>
            <a:r>
              <a:rPr lang="en-ZA" sz="2000" kern="0" dirty="0"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and </a:t>
            </a:r>
            <a:r>
              <a:rPr lang="en-ZA" sz="2000" b="1" kern="0" dirty="0"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non-mortgage</a:t>
            </a:r>
            <a:r>
              <a:rPr lang="en-ZA" sz="2000" kern="0" dirty="0"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/ Proof of community savings or stokvel’s resolution confirming building loan, </a:t>
            </a:r>
            <a:endParaRPr lang="en-ZA" sz="2000" kern="1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8700" lvl="1" indent="-342900">
              <a:lnSpc>
                <a:spcPct val="100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ZA" sz="2000" b="1" kern="0" dirty="0"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Proof of own resources or savings </a:t>
            </a:r>
            <a:r>
              <a:rPr lang="en-ZA" sz="2000" kern="0" dirty="0"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when applying for subsidy to add to own resources.</a:t>
            </a:r>
            <a:endParaRPr lang="en-ZA" sz="2000" kern="1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71550" lvl="1" indent="-285750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n-ZA" sz="2000" kern="0" dirty="0">
                <a:effectLst/>
                <a:latin typeface="+mn-lt"/>
                <a:ea typeface="Times New Roman" panose="02020603050405020304" pitchFamily="18" charset="0"/>
              </a:rPr>
              <a:t>If will use </a:t>
            </a:r>
            <a:r>
              <a:rPr lang="en-ZA" sz="2000" b="1" kern="0" dirty="0">
                <a:effectLst/>
                <a:latin typeface="+mn-lt"/>
                <a:ea typeface="Times New Roman" panose="02020603050405020304" pitchFamily="18" charset="0"/>
              </a:rPr>
              <a:t>subsidy only</a:t>
            </a:r>
            <a:r>
              <a:rPr lang="en-ZA" sz="2000" kern="0" dirty="0">
                <a:effectLst/>
                <a:latin typeface="+mn-lt"/>
                <a:ea typeface="Times New Roman" panose="02020603050405020304" pitchFamily="18" charset="0"/>
              </a:rPr>
              <a:t>, none of the above are required</a:t>
            </a:r>
          </a:p>
          <a:p>
            <a:pPr lvl="1" indent="0">
              <a:lnSpc>
                <a:spcPct val="100000"/>
              </a:lnSpc>
              <a:buNone/>
            </a:pPr>
            <a:endParaRPr lang="en-ZA" sz="2000" kern="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ZA" sz="2000" b="1" kern="0" dirty="0">
                <a:effectLst/>
                <a:latin typeface="+mn-lt"/>
                <a:ea typeface="Times New Roman" panose="02020603050405020304" pitchFamily="18" charset="0"/>
              </a:rPr>
              <a:t>Agreement of sale </a:t>
            </a:r>
            <a:r>
              <a:rPr lang="en-ZA" sz="2000" kern="0" dirty="0">
                <a:effectLst/>
                <a:latin typeface="+mn-lt"/>
                <a:ea typeface="Times New Roman" panose="02020603050405020304" pitchFamily="18" charset="0"/>
              </a:rPr>
              <a:t>for the residential property </a:t>
            </a:r>
            <a:r>
              <a:rPr lang="en-ZA" sz="2000" b="1" kern="0" dirty="0">
                <a:effectLst/>
                <a:latin typeface="+mn-lt"/>
                <a:ea typeface="Times New Roman" panose="02020603050405020304" pitchFamily="18" charset="0"/>
              </a:rPr>
              <a:t>if buying existing property (stand or house)</a:t>
            </a:r>
            <a:r>
              <a:rPr lang="en-ZA" sz="2000" kern="0" dirty="0">
                <a:effectLst/>
                <a:latin typeface="+mn-lt"/>
                <a:ea typeface="Times New Roman" panose="02020603050405020304" pitchFamily="18" charset="0"/>
              </a:rPr>
              <a:t> in urban areas     OR </a:t>
            </a:r>
            <a:r>
              <a:rPr lang="en-ZA" sz="2000" b="1" kern="0" dirty="0">
                <a:effectLst/>
                <a:latin typeface="+mn-lt"/>
                <a:ea typeface="Times New Roman" panose="02020603050405020304" pitchFamily="18" charset="0"/>
              </a:rPr>
              <a:t>Permission to Occupy in rural areas, accompanied by a letter from the applicable Traditional Authority confirming that the seller is granted permission to on-sell the property.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ZA" sz="2000" kern="0" dirty="0">
                <a:effectLst/>
                <a:latin typeface="+mn-lt"/>
                <a:ea typeface="Times New Roman" panose="02020603050405020304" pitchFamily="18" charset="0"/>
              </a:rPr>
              <a:t>Title deed/Letter of stand allocation issued by a Municipality in urban areas OR Permission to Occupy (PTO) issued by a Traditional Council in rural areas, </a:t>
            </a:r>
            <a:r>
              <a:rPr lang="en-ZA" sz="2000" b="1" kern="0" dirty="0">
                <a:effectLst/>
                <a:latin typeface="+mn-lt"/>
                <a:ea typeface="Times New Roman" panose="02020603050405020304" pitchFamily="18" charset="0"/>
              </a:rPr>
              <a:t>if building a house on a stand</a:t>
            </a:r>
            <a:r>
              <a:rPr lang="en-ZA" sz="2000" kern="0" dirty="0">
                <a:effectLst/>
                <a:latin typeface="+mn-lt"/>
                <a:ea typeface="Times New Roman" panose="02020603050405020304" pitchFamily="18" charset="0"/>
              </a:rPr>
              <a:t>, approved building plan, building material, labour quotations and NHBRC enrolment certificate</a:t>
            </a:r>
            <a:endParaRPr lang="en-US" sz="2000" kern="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1441450" lvl="2" indent="-285750">
              <a:lnSpc>
                <a:spcPct val="200000"/>
              </a:lnSpc>
              <a:spcBef>
                <a:spcPts val="400"/>
              </a:spcBef>
              <a:buFont typeface="Wingdings" panose="05000000000000000000" pitchFamily="2" charset="2"/>
              <a:buChar char="q"/>
              <a:tabLst>
                <a:tab pos="240665" algn="l"/>
                <a:tab pos="241300" algn="l"/>
              </a:tabLst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542925" lvl="2" indent="0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lang="en-ZA" sz="1400" dirty="0">
              <a:effectLst/>
              <a:latin typeface="+mn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 algn="just" fontAlgn="ctr">
              <a:lnSpc>
                <a:spcPct val="150000"/>
              </a:lnSpc>
              <a:spcAft>
                <a:spcPts val="1000"/>
              </a:spcAft>
              <a:buNone/>
            </a:pPr>
            <a:r>
              <a:rPr lang="en-ZA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ZA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0032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26396-2D04-EA46-B61F-60EB1F2DB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524" y="216938"/>
            <a:ext cx="11632476" cy="464099"/>
          </a:xfrm>
          <a:solidFill>
            <a:srgbClr val="FFC000"/>
          </a:solidFill>
        </p:spPr>
        <p:txBody>
          <a:bodyPr anchor="ctr"/>
          <a:lstStyle/>
          <a:p>
            <a:pPr algn="ctr"/>
            <a:r>
              <a:rPr lang="en-US" dirty="0"/>
              <a:t>INCOME CONSIDERED AND PROOF OF SOURCE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32D973-F4EE-2B42-85CC-C751611CFF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21206"/>
            <a:ext cx="12192000" cy="6246537"/>
          </a:xfrm>
        </p:spPr>
        <p:txBody>
          <a:bodyPr>
            <a:noAutofit/>
          </a:bodyPr>
          <a:lstStyle/>
          <a:p>
            <a:pPr marL="72390" marR="73025" indent="-228600">
              <a:lnSpc>
                <a:spcPct val="115000"/>
              </a:lnSpc>
              <a:spcAft>
                <a:spcPts val="0"/>
              </a:spcAft>
            </a:pPr>
            <a:r>
              <a:rPr lang="en-US" sz="1800" b="0" i="0" u="none" strike="noStrike" baseline="0" dirty="0">
                <a:solidFill>
                  <a:srgbClr val="000000"/>
                </a:solidFill>
                <a:latin typeface="+mn-lt"/>
              </a:rPr>
              <a:t> 	      Income refers to single or joint 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+mn-lt"/>
              </a:rPr>
              <a:t>gross household income </a:t>
            </a:r>
            <a:r>
              <a:rPr lang="en-US" sz="1800" i="1" u="sng" strike="noStrike" baseline="0" dirty="0">
                <a:solidFill>
                  <a:srgbClr val="000000"/>
                </a:solidFill>
                <a:latin typeface="+mn-lt"/>
              </a:rPr>
              <a:t>excluding</a:t>
            </a:r>
            <a:r>
              <a:rPr lang="en-US" sz="1800" i="1" u="none" strike="noStrike" baseline="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+mn-lt"/>
              </a:rPr>
              <a:t>incidental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+mn-lt"/>
              </a:rPr>
              <a:t>income e.g. commission, overtime </a:t>
            </a:r>
            <a:r>
              <a:rPr lang="en-US" sz="1800" strike="noStrike" baseline="0" dirty="0">
                <a:solidFill>
                  <a:srgbClr val="000000"/>
                </a:solidFill>
                <a:latin typeface="+mn-lt"/>
              </a:rPr>
              <a:t>but     </a:t>
            </a:r>
            <a:r>
              <a:rPr lang="en-US" sz="1800" i="1" u="sng" strike="noStrike" baseline="0" dirty="0">
                <a:solidFill>
                  <a:srgbClr val="000000"/>
                </a:solidFill>
                <a:latin typeface="+mn-lt"/>
              </a:rPr>
              <a:t>includes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+mn-lt"/>
              </a:rPr>
              <a:t>  housing allowances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+mn-lt"/>
              </a:rPr>
              <a:t>as made available by employers:</a:t>
            </a:r>
          </a:p>
          <a:p>
            <a:pPr marL="72390" marR="73025" indent="-228600" algn="just">
              <a:lnSpc>
                <a:spcPct val="100000"/>
              </a:lnSpc>
              <a:spcAft>
                <a:spcPts val="0"/>
              </a:spcAft>
            </a:pPr>
            <a:endParaRPr lang="en-ZA" sz="1800" dirty="0">
              <a:effectLst/>
              <a:latin typeface="+mn-lt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1041400" lvl="1" indent="-342900">
              <a:lnSpc>
                <a:spcPct val="150000"/>
              </a:lnSpc>
              <a:spcBef>
                <a:spcPts val="400"/>
              </a:spcBef>
              <a:buFont typeface="Wingdings" panose="05000000000000000000" pitchFamily="2" charset="2"/>
              <a:buChar char="q"/>
              <a:tabLst>
                <a:tab pos="240665" algn="l"/>
                <a:tab pos="241300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Basic salary and/or wages.</a:t>
            </a:r>
          </a:p>
          <a:p>
            <a:pPr marL="1041400" lvl="1" indent="-342900">
              <a:lnSpc>
                <a:spcPct val="150000"/>
              </a:lnSpc>
              <a:spcBef>
                <a:spcPts val="400"/>
              </a:spcBef>
              <a:buFont typeface="Wingdings" panose="05000000000000000000" pitchFamily="2" charset="2"/>
              <a:buChar char="q"/>
              <a:tabLst>
                <a:tab pos="240665" algn="l"/>
                <a:tab pos="241300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Income received through self-employment.</a:t>
            </a:r>
          </a:p>
          <a:p>
            <a:pPr marL="1041400" lvl="1" indent="-342900">
              <a:lnSpc>
                <a:spcPct val="150000"/>
              </a:lnSpc>
              <a:spcBef>
                <a:spcPts val="400"/>
              </a:spcBef>
              <a:buFont typeface="Wingdings" panose="05000000000000000000" pitchFamily="2" charset="2"/>
              <a:buChar char="q"/>
              <a:tabLst>
                <a:tab pos="240665" algn="l"/>
                <a:tab pos="241300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Any retirement or disability benefits received on a regular (monthly) basis; and</a:t>
            </a:r>
          </a:p>
          <a:p>
            <a:pPr marL="1041400" lvl="1" indent="-342900">
              <a:lnSpc>
                <a:spcPct val="150000"/>
              </a:lnSpc>
              <a:spcBef>
                <a:spcPts val="400"/>
              </a:spcBef>
              <a:buFont typeface="Wingdings" panose="05000000000000000000" pitchFamily="2" charset="2"/>
              <a:buChar char="q"/>
              <a:tabLst>
                <a:tab pos="240665" algn="l"/>
                <a:tab pos="241300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Where the sole source of income is commission-based, then an average will be calculated over a period of 12 months.</a:t>
            </a:r>
          </a:p>
          <a:p>
            <a:pPr marL="12700">
              <a:lnSpc>
                <a:spcPct val="150000"/>
              </a:lnSpc>
              <a:spcBef>
                <a:spcPts val="400"/>
              </a:spcBef>
              <a:tabLst>
                <a:tab pos="240665" algn="l"/>
                <a:tab pos="241300" algn="l"/>
              </a:tabLst>
              <a:defRPr/>
            </a:pPr>
            <a:r>
              <a:rPr lang="en-US" sz="1800" b="1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        Proof of source of income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1155700" lvl="1" indent="-457200">
              <a:lnSpc>
                <a:spcPct val="150000"/>
              </a:lnSpc>
              <a:spcBef>
                <a:spcPts val="400"/>
              </a:spcBef>
              <a:buFont typeface="Wingdings" panose="05000000000000000000" pitchFamily="2" charset="2"/>
              <a:buChar char="q"/>
              <a:tabLst>
                <a:tab pos="240665" algn="l"/>
                <a:tab pos="241300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If paid monthly, recent pay-slip not older than 3 months </a:t>
            </a:r>
          </a:p>
          <a:p>
            <a:pPr marL="1155700" lvl="1" indent="-457200">
              <a:lnSpc>
                <a:spcPct val="150000"/>
              </a:lnSpc>
              <a:spcBef>
                <a:spcPts val="400"/>
              </a:spcBef>
              <a:buFont typeface="Wingdings" panose="05000000000000000000" pitchFamily="2" charset="2"/>
              <a:buChar char="q"/>
              <a:tabLst>
                <a:tab pos="240665" algn="l"/>
                <a:tab pos="241300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if paid weekly, we need four pay-slips not older than 3 months </a:t>
            </a:r>
          </a:p>
          <a:p>
            <a:pPr marL="1155700" lvl="1" indent="-457200">
              <a:lnSpc>
                <a:spcPct val="150000"/>
              </a:lnSpc>
              <a:spcBef>
                <a:spcPts val="400"/>
              </a:spcBef>
              <a:buFont typeface="Wingdings" panose="05000000000000000000" pitchFamily="2" charset="2"/>
              <a:buChar char="q"/>
              <a:tabLst>
                <a:tab pos="240665" algn="l"/>
                <a:tab pos="241300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if paid bi-weekly/fortnightly - two pay-slips not older than 3 months </a:t>
            </a:r>
          </a:p>
          <a:p>
            <a:pPr marL="1155700" lvl="1" indent="-457200">
              <a:lnSpc>
                <a:spcPct val="150000"/>
              </a:lnSpc>
              <a:spcBef>
                <a:spcPts val="400"/>
              </a:spcBef>
              <a:buFont typeface="Wingdings" panose="05000000000000000000" pitchFamily="2" charset="2"/>
              <a:buChar char="q"/>
              <a:tabLst>
                <a:tab pos="240665" algn="l"/>
                <a:tab pos="241300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 if Self-Employed or Informally employed six months bank statements </a:t>
            </a:r>
          </a:p>
          <a:p>
            <a:pPr marL="542925" lvl="2" indent="0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ZA" b="1" i="1" dirty="0">
                <a:solidFill>
                  <a:srgbClr val="FF0000"/>
                </a:solidFill>
                <a:highlight>
                  <a:srgbClr val="FFFF00"/>
                </a:highlight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ALL PAYSLIPS ARE TO BE ACCOMPANIED BY A THREE MONTHS BANK STATEMENT FROM THE DATE OF APPLICATION</a:t>
            </a:r>
            <a:endParaRPr lang="en-ZA" b="1" i="1" dirty="0">
              <a:solidFill>
                <a:srgbClr val="FF0000"/>
              </a:solidFill>
              <a:effectLst/>
              <a:highlight>
                <a:srgbClr val="FFFF00"/>
              </a:highlight>
              <a:latin typeface="+mn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 algn="just" fontAlgn="ctr">
              <a:lnSpc>
                <a:spcPct val="150000"/>
              </a:lnSpc>
              <a:spcAft>
                <a:spcPts val="1000"/>
              </a:spcAft>
              <a:buNone/>
            </a:pPr>
            <a:r>
              <a:rPr lang="en-ZA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ZA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31368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26396-2D04-EA46-B61F-60EB1F2DB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855" y="216938"/>
            <a:ext cx="11523145" cy="464099"/>
          </a:xfrm>
          <a:solidFill>
            <a:srgbClr val="FFC000"/>
          </a:solidFill>
        </p:spPr>
        <p:txBody>
          <a:bodyPr anchor="ctr"/>
          <a:lstStyle/>
          <a:p>
            <a:pPr algn="ctr"/>
            <a:r>
              <a:rPr lang="en-US" sz="2000" kern="0" dirty="0">
                <a:effectLst/>
                <a:latin typeface="+mn-lt"/>
              </a:rPr>
              <a:t>HOW DO YOU APPLY FOR </a:t>
            </a:r>
            <a:r>
              <a:rPr lang="en-US" sz="2000" kern="0" dirty="0">
                <a:latin typeface="+mn-lt"/>
              </a:rPr>
              <a:t>FIRST TIME FINANCE</a:t>
            </a:r>
            <a:r>
              <a:rPr lang="en-US" sz="2000" kern="0" dirty="0">
                <a:effectLst/>
                <a:latin typeface="+mn-lt"/>
              </a:rPr>
              <a:t>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32D973-F4EE-2B42-85CC-C751611CFF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8855" y="696152"/>
            <a:ext cx="11794815" cy="6246537"/>
          </a:xfrm>
        </p:spPr>
        <p:txBody>
          <a:bodyPr>
            <a:noAutofit/>
          </a:bodyPr>
          <a:lstStyle/>
          <a:p>
            <a:pPr marL="469900" marR="296545" lvl="1" indent="0">
              <a:lnSpc>
                <a:spcPct val="100000"/>
              </a:lnSpc>
              <a:spcBef>
                <a:spcPts val="100"/>
              </a:spcBef>
              <a:buNone/>
            </a:pPr>
            <a:endParaRPr lang="en-GB" sz="1800" b="1" i="1" spc="10" dirty="0">
              <a:solidFill>
                <a:srgbClr val="41404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98450" marR="296545" indent="-285750">
              <a:lnSpc>
                <a:spcPct val="150000"/>
              </a:lnSpc>
              <a:spcBef>
                <a:spcPts val="100"/>
              </a:spcBef>
              <a:buFont typeface="Wingdings" panose="05000000000000000000" pitchFamily="2" charset="2"/>
              <a:buChar char="q"/>
            </a:pPr>
            <a:r>
              <a:rPr lang="en-GB" sz="1800" spc="10" dirty="0">
                <a:solidFill>
                  <a:srgbClr val="414042"/>
                </a:solidFill>
                <a:latin typeface="+mn-lt"/>
                <a:cs typeface="Arial"/>
              </a:rPr>
              <a:t>We have </a:t>
            </a:r>
            <a:r>
              <a:rPr lang="en-GB" sz="1800" b="1" spc="10" dirty="0">
                <a:solidFill>
                  <a:srgbClr val="414042"/>
                </a:solidFill>
                <a:latin typeface="+mn-lt"/>
                <a:cs typeface="Arial"/>
              </a:rPr>
              <a:t>moved away from </a:t>
            </a:r>
            <a:r>
              <a:rPr lang="en-GB" sz="1800" spc="10" dirty="0">
                <a:solidFill>
                  <a:srgbClr val="414042"/>
                </a:solidFill>
                <a:latin typeface="+mn-lt"/>
                <a:cs typeface="Arial"/>
              </a:rPr>
              <a:t>hand delivery of First Home Finance applications and receipt of applications via email</a:t>
            </a:r>
          </a:p>
          <a:p>
            <a:pPr marL="298450" marR="296545" indent="-285750">
              <a:lnSpc>
                <a:spcPct val="150000"/>
              </a:lnSpc>
              <a:spcBef>
                <a:spcPts val="100"/>
              </a:spcBef>
              <a:buFont typeface="Wingdings" panose="05000000000000000000" pitchFamily="2" charset="2"/>
              <a:buChar char="q"/>
            </a:pPr>
            <a:r>
              <a:rPr lang="en-GB" sz="1800" spc="10" dirty="0">
                <a:solidFill>
                  <a:srgbClr val="414042"/>
                </a:solidFill>
                <a:latin typeface="+mn-lt"/>
                <a:cs typeface="Arial"/>
              </a:rPr>
              <a:t>We now have a fully functional </a:t>
            </a:r>
            <a:r>
              <a:rPr lang="en-GB" sz="1800" b="1" spc="10" dirty="0">
                <a:solidFill>
                  <a:srgbClr val="414042"/>
                </a:solidFill>
                <a:latin typeface="+mn-lt"/>
                <a:cs typeface="Arial"/>
              </a:rPr>
              <a:t>Online Portal system </a:t>
            </a:r>
            <a:r>
              <a:rPr lang="en-GB" sz="1800" spc="10" dirty="0">
                <a:solidFill>
                  <a:srgbClr val="414042"/>
                </a:solidFill>
                <a:latin typeface="+mn-lt"/>
                <a:cs typeface="Arial"/>
              </a:rPr>
              <a:t>to enable automated processing of applications:</a:t>
            </a:r>
          </a:p>
          <a:p>
            <a:pPr marL="755650" marR="296545" lvl="1" indent="-285750">
              <a:lnSpc>
                <a:spcPct val="150000"/>
              </a:lnSpc>
              <a:spcBef>
                <a:spcPts val="100"/>
              </a:spcBef>
              <a:buFont typeface="Wingdings" panose="05000000000000000000" pitchFamily="2" charset="2"/>
              <a:buChar char="q"/>
            </a:pPr>
            <a:r>
              <a:rPr lang="en-GB" sz="1800" spc="10" dirty="0">
                <a:solidFill>
                  <a:srgbClr val="414042"/>
                </a:solidFill>
                <a:latin typeface="+mn-lt"/>
                <a:cs typeface="Arial"/>
              </a:rPr>
              <a:t>Applicants (beneficiaries, developers, lenders, bond originators, </a:t>
            </a:r>
            <a:r>
              <a:rPr lang="en-GB" sz="1800" b="1" spc="10" dirty="0">
                <a:solidFill>
                  <a:srgbClr val="414042"/>
                </a:solidFill>
                <a:latin typeface="+mn-lt"/>
                <a:cs typeface="Arial"/>
              </a:rPr>
              <a:t>Local Municipalities </a:t>
            </a:r>
            <a:r>
              <a:rPr lang="en-GB" sz="1800" spc="10" dirty="0">
                <a:solidFill>
                  <a:srgbClr val="414042"/>
                </a:solidFill>
                <a:latin typeface="+mn-lt"/>
                <a:cs typeface="Arial"/>
              </a:rPr>
              <a:t>or any institution assisting beneficiaries) can </a:t>
            </a:r>
            <a:r>
              <a:rPr lang="en-GB" sz="1800" b="1" spc="10" dirty="0">
                <a:solidFill>
                  <a:srgbClr val="414042"/>
                </a:solidFill>
                <a:latin typeface="+mn-lt"/>
                <a:cs typeface="Arial"/>
              </a:rPr>
              <a:t>login to the First Home Finance Application Online Portal </a:t>
            </a:r>
            <a:r>
              <a:rPr lang="en-GB" sz="1800" spc="10" dirty="0">
                <a:solidFill>
                  <a:srgbClr val="414042"/>
                </a:solidFill>
                <a:latin typeface="+mn-lt"/>
                <a:cs typeface="Arial"/>
              </a:rPr>
              <a:t>– which can be accessed via the NHFC website page  </a:t>
            </a:r>
            <a:r>
              <a:rPr lang="en-GB" sz="1800" spc="10" dirty="0">
                <a:solidFill>
                  <a:srgbClr val="414042"/>
                </a:solidFill>
                <a:latin typeface="+mn-lt"/>
                <a:cs typeface="Arial"/>
                <a:hlinkClick r:id="rId2"/>
              </a:rPr>
              <a:t>https://www.nhfc.co.za/finance-solutions/first-home-finance/</a:t>
            </a:r>
            <a:r>
              <a:rPr lang="en-GB" sz="1800" spc="10" dirty="0">
                <a:solidFill>
                  <a:srgbClr val="414042"/>
                </a:solidFill>
                <a:latin typeface="+mn-lt"/>
                <a:cs typeface="Arial"/>
              </a:rPr>
              <a:t>  OR via </a:t>
            </a:r>
            <a:r>
              <a:rPr lang="en-GB" sz="1800" spc="10" dirty="0">
                <a:solidFill>
                  <a:srgbClr val="414042"/>
                </a:solidFill>
                <a:latin typeface="+mn-lt"/>
                <a:cs typeface="Arial"/>
                <a:hlinkClick r:id="rId3"/>
              </a:rPr>
              <a:t>www.firsthomefinance.co.za</a:t>
            </a:r>
            <a:r>
              <a:rPr lang="en-GB" sz="1800" spc="10" dirty="0">
                <a:solidFill>
                  <a:srgbClr val="414042"/>
                </a:solidFill>
                <a:latin typeface="+mn-lt"/>
                <a:cs typeface="Arial"/>
              </a:rPr>
              <a:t> </a:t>
            </a:r>
          </a:p>
          <a:p>
            <a:pPr marL="755650" marR="296545" lvl="1" indent="-285750">
              <a:lnSpc>
                <a:spcPct val="150000"/>
              </a:lnSpc>
              <a:spcBef>
                <a:spcPts val="100"/>
              </a:spcBef>
              <a:buFont typeface="Wingdings" panose="05000000000000000000" pitchFamily="2" charset="2"/>
              <a:buChar char="q"/>
            </a:pPr>
            <a:r>
              <a:rPr lang="en-GB" sz="1800" spc="10" dirty="0">
                <a:solidFill>
                  <a:srgbClr val="414042"/>
                </a:solidFill>
                <a:latin typeface="+mn-lt"/>
                <a:cs typeface="Arial"/>
              </a:rPr>
              <a:t>The portal allows for the processing of </a:t>
            </a:r>
            <a:r>
              <a:rPr lang="en-GB" sz="1800" b="1" spc="10" dirty="0">
                <a:solidFill>
                  <a:srgbClr val="414042"/>
                </a:solidFill>
                <a:latin typeface="+mn-lt"/>
                <a:cs typeface="Arial"/>
              </a:rPr>
              <a:t>pre-approval</a:t>
            </a:r>
            <a:r>
              <a:rPr lang="en-GB" sz="1800" spc="10" dirty="0">
                <a:solidFill>
                  <a:srgbClr val="414042"/>
                </a:solidFill>
                <a:latin typeface="+mn-lt"/>
                <a:cs typeface="Arial"/>
              </a:rPr>
              <a:t> as well as </a:t>
            </a:r>
            <a:r>
              <a:rPr lang="en-GB" sz="1800" b="1" spc="10" dirty="0">
                <a:solidFill>
                  <a:srgbClr val="414042"/>
                </a:solidFill>
                <a:latin typeface="+mn-lt"/>
                <a:cs typeface="Arial"/>
              </a:rPr>
              <a:t>full applications</a:t>
            </a:r>
          </a:p>
          <a:p>
            <a:pPr marL="755650" marR="296545" lvl="1" indent="-285750">
              <a:lnSpc>
                <a:spcPct val="150000"/>
              </a:lnSpc>
              <a:spcBef>
                <a:spcPts val="100"/>
              </a:spcBef>
              <a:buFont typeface="Wingdings" panose="05000000000000000000" pitchFamily="2" charset="2"/>
              <a:buChar char="q"/>
            </a:pPr>
            <a:r>
              <a:rPr lang="en-GB" sz="1800" spc="10" dirty="0">
                <a:solidFill>
                  <a:srgbClr val="414042"/>
                </a:solidFill>
                <a:latin typeface="+mn-lt"/>
                <a:cs typeface="Arial"/>
              </a:rPr>
              <a:t>The Portal also offers the functionality of verifying the validity of the pre-approval</a:t>
            </a:r>
          </a:p>
          <a:p>
            <a:pPr marL="755650" marR="296545" lvl="1" indent="-285750">
              <a:lnSpc>
                <a:spcPct val="150000"/>
              </a:lnSpc>
              <a:spcBef>
                <a:spcPts val="100"/>
              </a:spcBef>
              <a:buFont typeface="Wingdings" panose="05000000000000000000" pitchFamily="2" charset="2"/>
              <a:buChar char="q"/>
            </a:pPr>
            <a:r>
              <a:rPr lang="en-GB" sz="1800" spc="10" dirty="0">
                <a:solidFill>
                  <a:srgbClr val="414042"/>
                </a:solidFill>
                <a:latin typeface="+mn-lt"/>
                <a:cs typeface="Arial"/>
              </a:rPr>
              <a:t>NHFC First Home Finance team conducts quality control and if all correct, application is --passed to the CRM system environment for processing</a:t>
            </a:r>
          </a:p>
          <a:p>
            <a:pPr marL="755650" marR="296545" lvl="1" indent="-285750">
              <a:lnSpc>
                <a:spcPct val="200000"/>
              </a:lnSpc>
              <a:spcBef>
                <a:spcPts val="100"/>
              </a:spcBef>
              <a:buFont typeface="Wingdings" panose="05000000000000000000" pitchFamily="2" charset="2"/>
              <a:buChar char="q"/>
            </a:pPr>
            <a:r>
              <a:rPr lang="en-GB" sz="1800" spc="10" dirty="0">
                <a:solidFill>
                  <a:srgbClr val="414042"/>
                </a:solidFill>
                <a:latin typeface="+mn-lt"/>
                <a:cs typeface="Arial"/>
              </a:rPr>
              <a:t>At each stage of processing, </a:t>
            </a:r>
            <a:r>
              <a:rPr lang="en-GB" sz="1800" b="1" spc="10" dirty="0">
                <a:solidFill>
                  <a:srgbClr val="414042"/>
                </a:solidFill>
                <a:latin typeface="+mn-lt"/>
                <a:cs typeface="Arial"/>
              </a:rPr>
              <a:t>an applicant receives automated message updates </a:t>
            </a:r>
            <a:r>
              <a:rPr lang="en-GB" sz="1800" spc="10" dirty="0">
                <a:solidFill>
                  <a:srgbClr val="414042"/>
                </a:solidFill>
                <a:latin typeface="+mn-lt"/>
                <a:cs typeface="Arial"/>
              </a:rPr>
              <a:t>on the status of the application </a:t>
            </a:r>
          </a:p>
          <a:p>
            <a:pPr marL="298450" marR="296545" indent="-285750">
              <a:lnSpc>
                <a:spcPct val="150000"/>
              </a:lnSpc>
              <a:spcBef>
                <a:spcPts val="100"/>
              </a:spcBef>
              <a:buFont typeface="Wingdings" panose="05000000000000000000" pitchFamily="2" charset="2"/>
              <a:buChar char="q"/>
            </a:pPr>
            <a:r>
              <a:rPr lang="en-GB" sz="1800" spc="10" dirty="0">
                <a:solidFill>
                  <a:srgbClr val="414042"/>
                </a:solidFill>
                <a:latin typeface="+mn-lt"/>
                <a:cs typeface="Arial"/>
              </a:rPr>
              <a:t>Applicants who struggle with internet access can make telephone to Call Centre Agents on </a:t>
            </a:r>
            <a:r>
              <a:rPr lang="en-GB" sz="1800" b="1" spc="10" dirty="0">
                <a:solidFill>
                  <a:srgbClr val="414042"/>
                </a:solidFill>
                <a:latin typeface="+mn-lt"/>
                <a:cs typeface="Arial"/>
              </a:rPr>
              <a:t>010 085 2199 </a:t>
            </a:r>
            <a:r>
              <a:rPr lang="en-GB" sz="1800" spc="10" dirty="0">
                <a:solidFill>
                  <a:srgbClr val="414042"/>
                </a:solidFill>
                <a:latin typeface="+mn-lt"/>
                <a:cs typeface="Arial"/>
              </a:rPr>
              <a:t>for assistance</a:t>
            </a:r>
          </a:p>
          <a:p>
            <a:pPr marL="12700" marR="296545">
              <a:lnSpc>
                <a:spcPct val="150000"/>
              </a:lnSpc>
              <a:spcBef>
                <a:spcPts val="100"/>
              </a:spcBef>
            </a:pPr>
            <a:endParaRPr lang="en-GB" sz="1800" spc="10" dirty="0">
              <a:solidFill>
                <a:srgbClr val="414042"/>
              </a:solidFill>
              <a:latin typeface="+mn-lt"/>
              <a:cs typeface="Arial"/>
            </a:endParaRPr>
          </a:p>
          <a:p>
            <a:pPr marL="12700" marR="296545">
              <a:lnSpc>
                <a:spcPct val="150000"/>
              </a:lnSpc>
              <a:spcBef>
                <a:spcPts val="100"/>
              </a:spcBef>
            </a:pPr>
            <a:endParaRPr lang="en-GB" sz="1800" spc="10" dirty="0">
              <a:solidFill>
                <a:srgbClr val="414042"/>
              </a:solidFill>
              <a:latin typeface="+mn-lt"/>
              <a:cs typeface="Arial"/>
            </a:endParaRPr>
          </a:p>
          <a:p>
            <a:pPr marL="298450" marR="296545" indent="-285750">
              <a:lnSpc>
                <a:spcPct val="133300"/>
              </a:lnSpc>
              <a:spcBef>
                <a:spcPts val="100"/>
              </a:spcBef>
              <a:buFont typeface="Wingdings" panose="05000000000000000000" pitchFamily="2" charset="2"/>
              <a:buChar char="q"/>
            </a:pPr>
            <a:endParaRPr lang="en-GB" sz="1800" spc="10" dirty="0">
              <a:solidFill>
                <a:srgbClr val="414042"/>
              </a:solidFill>
              <a:latin typeface="+mn-lt"/>
              <a:cs typeface="Arial"/>
            </a:endParaRPr>
          </a:p>
          <a:p>
            <a:pPr marL="85725" lvl="1" indent="0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lang="en-ZA" sz="7200" dirty="0">
              <a:effectLst/>
              <a:latin typeface="+mn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 algn="just" fontAlgn="ctr">
              <a:lnSpc>
                <a:spcPct val="150000"/>
              </a:lnSpc>
              <a:spcAft>
                <a:spcPts val="1000"/>
              </a:spcAft>
              <a:buNone/>
            </a:pPr>
            <a:r>
              <a:rPr lang="en-ZA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ZA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38438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26396-2D04-EA46-B61F-60EB1F2DB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524" y="216938"/>
            <a:ext cx="11632476" cy="464099"/>
          </a:xfrm>
          <a:solidFill>
            <a:srgbClr val="FFC000"/>
          </a:solidFill>
        </p:spPr>
        <p:txBody>
          <a:bodyPr anchor="ctr"/>
          <a:lstStyle/>
          <a:p>
            <a:pPr algn="ctr"/>
            <a:r>
              <a:rPr lang="en-US" dirty="0"/>
              <a:t>APPLICATION OUTCOMES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32D973-F4EE-2B42-85CC-C751611CFF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81037"/>
            <a:ext cx="11988800" cy="6246537"/>
          </a:xfrm>
        </p:spPr>
        <p:txBody>
          <a:bodyPr>
            <a:noAutofit/>
          </a:bodyPr>
          <a:lstStyle/>
          <a:p>
            <a:pPr marL="1041400" lvl="1" indent="-342900">
              <a:lnSpc>
                <a:spcPct val="150000"/>
              </a:lnSpc>
              <a:spcBef>
                <a:spcPts val="400"/>
              </a:spcBef>
              <a:buFont typeface="Wingdings" panose="05000000000000000000" pitchFamily="2" charset="2"/>
              <a:buChar char="q"/>
              <a:tabLst>
                <a:tab pos="240665" algn="l"/>
                <a:tab pos="241300" algn="l"/>
              </a:tabLst>
              <a:defRPr/>
            </a:pPr>
            <a:r>
              <a:rPr lang="en-US" sz="20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If application is </a:t>
            </a:r>
            <a:r>
              <a:rPr lang="en-US" sz="2000" b="1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unsuccessful</a:t>
            </a:r>
            <a:r>
              <a:rPr lang="en-US" sz="20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 - Decline letter stating reason/s for decline will be issued</a:t>
            </a:r>
          </a:p>
          <a:p>
            <a:pPr marL="1041400" lvl="1" indent="-342900">
              <a:lnSpc>
                <a:spcPct val="150000"/>
              </a:lnSpc>
              <a:spcBef>
                <a:spcPts val="400"/>
              </a:spcBef>
              <a:buFont typeface="Wingdings" panose="05000000000000000000" pitchFamily="2" charset="2"/>
              <a:buChar char="q"/>
              <a:tabLst>
                <a:tab pos="240665" algn="l"/>
                <a:tab pos="241300" algn="l"/>
              </a:tabLst>
              <a:defRPr/>
            </a:pPr>
            <a:r>
              <a:rPr kumimoji="0" lang="en-US" sz="2000" b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If application is </a:t>
            </a:r>
            <a:r>
              <a:rPr kumimoji="0" lang="en-US" sz="2000" b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successful </a:t>
            </a:r>
            <a:r>
              <a:rPr kumimoji="0" lang="en-US" sz="2000" b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- Funds will </a:t>
            </a:r>
            <a:r>
              <a:rPr lang="en-US" sz="20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be </a:t>
            </a:r>
            <a:r>
              <a:rPr kumimoji="0" lang="en-US" sz="2000" b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disbursed </a:t>
            </a:r>
            <a:r>
              <a:rPr kumimoji="0" lang="en-US" sz="2000" b="1" i="1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NB:</a:t>
            </a:r>
            <a:r>
              <a:rPr kumimoji="0" lang="en-US" sz="2000" b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 No First Home Finance funds may be paid directly to any beneficiary or individual seller. Only the following parties may be paid directly </a:t>
            </a:r>
          </a:p>
          <a:p>
            <a:pPr algn="l"/>
            <a:r>
              <a:rPr kumimoji="0" lang="en-US" sz="2400" b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        	</a:t>
            </a:r>
            <a:r>
              <a:rPr kumimoji="0" lang="en-US" sz="20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NB: </a:t>
            </a:r>
            <a:r>
              <a:rPr lang="en-US" sz="2000" b="1" i="0" u="none" strike="noStrike" baseline="0" dirty="0">
                <a:solidFill>
                  <a:srgbClr val="FF0000"/>
                </a:solidFill>
                <a:highlight>
                  <a:srgbClr val="FFFF00"/>
                </a:highlight>
                <a:latin typeface="+mn-lt"/>
              </a:rPr>
              <a:t>No disbursement will be made for any house not yet enrolled with the NHBRC - House enrolment   </a:t>
            </a:r>
            <a:r>
              <a:rPr lang="en-US" sz="2000" b="1" i="0" u="none" strike="noStrike" baseline="0" dirty="0">
                <a:solidFill>
                  <a:srgbClr val="000000"/>
                </a:solidFill>
                <a:latin typeface="+mn-lt"/>
              </a:rPr>
              <a:t>	</a:t>
            </a:r>
            <a:r>
              <a:rPr lang="en-US" sz="2000" b="1" i="0" u="none" strike="noStrike" baseline="0" dirty="0">
                <a:solidFill>
                  <a:srgbClr val="FF0000"/>
                </a:solidFill>
                <a:highlight>
                  <a:srgbClr val="FFFF00"/>
                </a:highlight>
                <a:latin typeface="+mn-lt"/>
              </a:rPr>
              <a:t>certificate  from the NHBRC before start of the building process is a compulsory requirement </a:t>
            </a:r>
          </a:p>
          <a:p>
            <a:pPr marL="542925" lvl="2" indent="0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lang="en-ZA" dirty="0">
              <a:effectLst/>
              <a:latin typeface="+mn-lt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4705BE7-06A2-89CF-AC2A-920E78CCE6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9246117"/>
              </p:ext>
            </p:extLst>
          </p:nvPr>
        </p:nvGraphicFramePr>
        <p:xfrm>
          <a:off x="559524" y="3001052"/>
          <a:ext cx="11287919" cy="375026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{00A15C55-8517-42AA-B614-E9B94910E393}</a:tableStyleId>
              </a:tblPr>
              <a:tblGrid>
                <a:gridCol w="4796709">
                  <a:extLst>
                    <a:ext uri="{9D8B030D-6E8A-4147-A177-3AD203B41FA5}">
                      <a16:colId xmlns:a16="http://schemas.microsoft.com/office/drawing/2014/main" val="2443866054"/>
                    </a:ext>
                  </a:extLst>
                </a:gridCol>
                <a:gridCol w="6491210">
                  <a:extLst>
                    <a:ext uri="{9D8B030D-6E8A-4147-A177-3AD203B41FA5}">
                      <a16:colId xmlns:a16="http://schemas.microsoft.com/office/drawing/2014/main" val="2083930368"/>
                    </a:ext>
                  </a:extLst>
                </a:gridCol>
              </a:tblGrid>
              <a:tr h="887372">
                <a:tc>
                  <a:txBody>
                    <a:bodyPr/>
                    <a:lstStyle/>
                    <a:p>
                      <a:pPr lvl="1" algn="l">
                        <a:spcBef>
                          <a:spcPts val="5"/>
                        </a:spcBef>
                      </a:pPr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ZA" sz="22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521970" marR="542925" lvl="1" algn="l">
                        <a:spcAft>
                          <a:spcPts val="0"/>
                        </a:spcAft>
                      </a:pPr>
                      <a:r>
                        <a:rPr lang="en-US" sz="2200" b="0" spc="-5" dirty="0">
                          <a:solidFill>
                            <a:schemeClr val="tx1"/>
                          </a:solidFill>
                          <a:effectLst/>
                        </a:rPr>
                        <a:t>Purchasing</a:t>
                      </a:r>
                      <a:r>
                        <a:rPr lang="en-US" sz="2200" b="0" spc="13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200" b="0" spc="-5" dirty="0">
                          <a:solidFill>
                            <a:schemeClr val="tx1"/>
                          </a:solidFill>
                          <a:effectLst/>
                        </a:rPr>
                        <a:t>Property</a:t>
                      </a:r>
                      <a:endParaRPr lang="en-ZA" sz="2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42950" lvl="1" indent="-285750" algn="l">
                        <a:lnSpc>
                          <a:spcPct val="100000"/>
                        </a:lnSpc>
                        <a:buSzPts val="1200"/>
                        <a:buFont typeface="Wingdings" panose="05000000000000000000" pitchFamily="2" charset="2"/>
                        <a:buChar char="q"/>
                        <a:tabLst>
                          <a:tab pos="292100" algn="l"/>
                        </a:tabLst>
                      </a:pPr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</a:rPr>
                        <a:t>The</a:t>
                      </a:r>
                      <a:r>
                        <a:rPr lang="en-US" sz="2200" b="0" spc="-2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200" b="0" spc="-5" dirty="0">
                          <a:solidFill>
                            <a:schemeClr val="tx1"/>
                          </a:solidFill>
                          <a:effectLst/>
                        </a:rPr>
                        <a:t>Lender</a:t>
                      </a:r>
                      <a:endParaRPr lang="en-ZA" sz="22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742950" lvl="1" indent="-285750" algn="l">
                        <a:lnSpc>
                          <a:spcPct val="100000"/>
                        </a:lnSpc>
                        <a:buSzPts val="1200"/>
                        <a:buFont typeface="Wingdings" panose="05000000000000000000" pitchFamily="2" charset="2"/>
                        <a:buChar char="q"/>
                        <a:tabLst>
                          <a:tab pos="292100" algn="l"/>
                        </a:tabLst>
                      </a:pPr>
                      <a:r>
                        <a:rPr lang="en-US" sz="2200" b="0" spc="-5" dirty="0">
                          <a:solidFill>
                            <a:schemeClr val="tx1"/>
                          </a:solidFill>
                          <a:effectLst/>
                        </a:rPr>
                        <a:t>Provincial</a:t>
                      </a:r>
                      <a:r>
                        <a:rPr lang="en-US" sz="2200" b="0" spc="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200" b="0" spc="-10" dirty="0">
                          <a:solidFill>
                            <a:schemeClr val="tx1"/>
                          </a:solidFill>
                          <a:effectLst/>
                        </a:rPr>
                        <a:t>Department</a:t>
                      </a:r>
                      <a:endParaRPr lang="en-ZA" sz="22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742950" lvl="1" indent="-285750" algn="l">
                        <a:lnSpc>
                          <a:spcPct val="100000"/>
                        </a:lnSpc>
                        <a:buSzPts val="1200"/>
                        <a:buFont typeface="Wingdings" panose="05000000000000000000" pitchFamily="2" charset="2"/>
                        <a:buChar char="q"/>
                        <a:tabLst>
                          <a:tab pos="332105" algn="l"/>
                        </a:tabLst>
                      </a:pPr>
                      <a:r>
                        <a:rPr lang="en-US" sz="2200" b="0" spc="-5" dirty="0">
                          <a:solidFill>
                            <a:schemeClr val="tx1"/>
                          </a:solidFill>
                          <a:effectLst/>
                        </a:rPr>
                        <a:t>Municipality</a:t>
                      </a:r>
                      <a:endParaRPr lang="en-ZA" sz="22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742950" lvl="1" indent="-285750" algn="l">
                        <a:lnSpc>
                          <a:spcPct val="100000"/>
                        </a:lnSpc>
                        <a:buSzPts val="1200"/>
                        <a:buFont typeface="Wingdings" panose="05000000000000000000" pitchFamily="2" charset="2"/>
                        <a:buChar char="q"/>
                        <a:tabLst>
                          <a:tab pos="292100" algn="l"/>
                        </a:tabLst>
                      </a:pPr>
                      <a:r>
                        <a:rPr lang="en-US" sz="2200" b="0" spc="-5" dirty="0">
                          <a:solidFill>
                            <a:schemeClr val="tx1"/>
                          </a:solidFill>
                          <a:effectLst/>
                        </a:rPr>
                        <a:t>Attorney</a:t>
                      </a:r>
                      <a:endParaRPr lang="en-ZA" sz="2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Symbol" panose="05050102010706020507" pitchFamily="18" charset="2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222147971"/>
                  </a:ext>
                </a:extLst>
              </a:tr>
              <a:tr h="1543639">
                <a:tc>
                  <a:txBody>
                    <a:bodyPr/>
                    <a:lstStyle/>
                    <a:p>
                      <a:pPr lvl="1" algn="l"/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ZA" sz="22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lvl="1" algn="l"/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ZA" sz="22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521970" lvl="1" algn="l"/>
                      <a:r>
                        <a:rPr lang="en-US" sz="2200" b="0" spc="-5" dirty="0">
                          <a:solidFill>
                            <a:schemeClr val="tx1"/>
                          </a:solidFill>
                          <a:effectLst/>
                        </a:rPr>
                        <a:t>Building</a:t>
                      </a:r>
                      <a:r>
                        <a:rPr lang="en-US" sz="2200" b="0" spc="-1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200" b="0" spc="-5" dirty="0">
                          <a:solidFill>
                            <a:schemeClr val="tx1"/>
                          </a:solidFill>
                          <a:effectLst/>
                        </a:rPr>
                        <a:t>Property</a:t>
                      </a:r>
                      <a:endParaRPr lang="en-ZA" sz="2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42950" lvl="1" indent="-285750" algn="l">
                        <a:lnSpc>
                          <a:spcPct val="100000"/>
                        </a:lnSpc>
                        <a:buSzPts val="1200"/>
                        <a:buFont typeface="Wingdings" panose="05000000000000000000" pitchFamily="2" charset="2"/>
                        <a:buChar char="q"/>
                        <a:tabLst>
                          <a:tab pos="292100" algn="l"/>
                        </a:tabLst>
                      </a:pPr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</a:rPr>
                        <a:t>The</a:t>
                      </a:r>
                      <a:r>
                        <a:rPr lang="en-US" sz="2200" b="0" spc="-2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200" b="0" spc="-5" dirty="0">
                          <a:solidFill>
                            <a:schemeClr val="tx1"/>
                          </a:solidFill>
                          <a:effectLst/>
                        </a:rPr>
                        <a:t>Lender</a:t>
                      </a:r>
                      <a:endParaRPr lang="en-ZA" sz="22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742950" marR="639445" lvl="1" indent="-285750" algn="l">
                        <a:lnSpc>
                          <a:spcPct val="100000"/>
                        </a:lnSpc>
                        <a:spcBef>
                          <a:spcPts val="180"/>
                        </a:spcBef>
                        <a:spcAft>
                          <a:spcPts val="0"/>
                        </a:spcAft>
                        <a:buSzPts val="1200"/>
                        <a:buFont typeface="Wingdings" panose="05000000000000000000" pitchFamily="2" charset="2"/>
                        <a:buChar char="q"/>
                        <a:tabLst>
                          <a:tab pos="292100" algn="l"/>
                        </a:tabLst>
                      </a:pPr>
                      <a:r>
                        <a:rPr lang="en-US" sz="2200" b="0" spc="-10" dirty="0">
                          <a:solidFill>
                            <a:schemeClr val="tx1"/>
                          </a:solidFill>
                          <a:effectLst/>
                        </a:rPr>
                        <a:t>NHBRC-registered</a:t>
                      </a:r>
                      <a:r>
                        <a:rPr lang="en-US" sz="2200" b="0" spc="14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200" b="0" spc="-5" dirty="0">
                          <a:solidFill>
                            <a:schemeClr val="tx1"/>
                          </a:solidFill>
                          <a:effectLst/>
                        </a:rPr>
                        <a:t>contractor</a:t>
                      </a:r>
                      <a:endParaRPr lang="en-ZA" sz="22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742950" marR="601345" lvl="1" indent="-285750" algn="l">
                        <a:lnSpc>
                          <a:spcPct val="100000"/>
                        </a:lnSpc>
                        <a:spcBef>
                          <a:spcPts val="180"/>
                        </a:spcBef>
                        <a:spcAft>
                          <a:spcPts val="0"/>
                        </a:spcAft>
                        <a:buSzPts val="1200"/>
                        <a:buFont typeface="Wingdings" panose="05000000000000000000" pitchFamily="2" charset="2"/>
                        <a:buChar char="q"/>
                        <a:tabLst>
                          <a:tab pos="292100" algn="l"/>
                        </a:tabLst>
                      </a:pPr>
                      <a:r>
                        <a:rPr lang="en-US" sz="2200" b="0" spc="-5" dirty="0">
                          <a:solidFill>
                            <a:schemeClr val="tx1"/>
                          </a:solidFill>
                          <a:effectLst/>
                        </a:rPr>
                        <a:t>Merchant/Materials</a:t>
                      </a:r>
                      <a:r>
                        <a:rPr lang="en-US" sz="2200" b="0" spc="10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200" b="0" spc="-5" dirty="0">
                          <a:solidFill>
                            <a:schemeClr val="tx1"/>
                          </a:solidFill>
                          <a:effectLst/>
                        </a:rPr>
                        <a:t>Supplier</a:t>
                      </a:r>
                      <a:endParaRPr lang="en-ZA" sz="22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742950" lvl="1" indent="-285750" algn="l">
                        <a:lnSpc>
                          <a:spcPct val="100000"/>
                        </a:lnSpc>
                        <a:buSzPts val="1200"/>
                        <a:buFont typeface="Wingdings" panose="05000000000000000000" pitchFamily="2" charset="2"/>
                        <a:buChar char="q"/>
                        <a:tabLst>
                          <a:tab pos="292100" algn="l"/>
                        </a:tabLst>
                      </a:pPr>
                      <a:r>
                        <a:rPr lang="en-US" sz="2200" b="0" spc="-5" dirty="0">
                          <a:solidFill>
                            <a:schemeClr val="tx1"/>
                          </a:solidFill>
                          <a:effectLst/>
                        </a:rPr>
                        <a:t>Provincial</a:t>
                      </a:r>
                      <a:r>
                        <a:rPr lang="en-US" sz="2200" b="0" spc="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200" b="0" spc="-10" dirty="0">
                          <a:solidFill>
                            <a:schemeClr val="tx1"/>
                          </a:solidFill>
                          <a:effectLst/>
                        </a:rPr>
                        <a:t>Department</a:t>
                      </a:r>
                      <a:endParaRPr lang="en-ZA" sz="22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742950" lvl="1" indent="-285750" algn="l">
                        <a:lnSpc>
                          <a:spcPct val="100000"/>
                        </a:lnSpc>
                        <a:buSzPts val="1200"/>
                        <a:buFont typeface="Wingdings" panose="05000000000000000000" pitchFamily="2" charset="2"/>
                        <a:buChar char="q"/>
                        <a:tabLst>
                          <a:tab pos="292100" algn="l"/>
                        </a:tabLst>
                      </a:pPr>
                      <a:r>
                        <a:rPr lang="en-US" sz="2200" b="0" spc="-5" dirty="0">
                          <a:solidFill>
                            <a:schemeClr val="tx1"/>
                          </a:solidFill>
                          <a:effectLst/>
                        </a:rPr>
                        <a:t>Municipality</a:t>
                      </a:r>
                      <a:endParaRPr lang="en-ZA" sz="2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Symbol" panose="05050102010706020507" pitchFamily="18" charset="2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902284423"/>
                  </a:ext>
                </a:extLst>
              </a:tr>
              <a:tr h="681948">
                <a:tc>
                  <a:txBody>
                    <a:bodyPr/>
                    <a:lstStyle/>
                    <a:p>
                      <a:pPr marL="521970" marR="357505" lvl="1" algn="l">
                        <a:spcBef>
                          <a:spcPts val="940"/>
                        </a:spcBef>
                        <a:spcAft>
                          <a:spcPts val="0"/>
                        </a:spcAft>
                      </a:pPr>
                      <a:r>
                        <a:rPr lang="en-US" sz="2200" b="0" spc="-5" dirty="0">
                          <a:solidFill>
                            <a:schemeClr val="tx1"/>
                          </a:solidFill>
                          <a:effectLst/>
                        </a:rPr>
                        <a:t>House-Buying</a:t>
                      </a:r>
                      <a:r>
                        <a:rPr lang="en-US" sz="2200" b="0" spc="12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200" b="0" spc="-5" dirty="0">
                          <a:solidFill>
                            <a:schemeClr val="tx1"/>
                          </a:solidFill>
                          <a:effectLst/>
                        </a:rPr>
                        <a:t>Costs</a:t>
                      </a:r>
                      <a:endParaRPr lang="en-ZA" sz="2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</a:rPr>
                        <a:t>  </a:t>
                      </a:r>
                      <a:endParaRPr lang="en-ZA" sz="22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800100" lvl="1" indent="-342900" algn="l">
                        <a:lnSpc>
                          <a:spcPts val="1430"/>
                        </a:lnSpc>
                        <a:buSzPts val="1200"/>
                        <a:buFont typeface="Wingdings" panose="05000000000000000000" pitchFamily="2" charset="2"/>
                        <a:buChar char="q"/>
                        <a:tabLst>
                          <a:tab pos="292100" algn="l"/>
                        </a:tabLst>
                      </a:pPr>
                      <a:r>
                        <a:rPr lang="en-US" sz="2200" b="0" spc="-5" dirty="0">
                          <a:solidFill>
                            <a:schemeClr val="tx1"/>
                          </a:solidFill>
                          <a:effectLst/>
                        </a:rPr>
                        <a:t>Attorney</a:t>
                      </a:r>
                      <a:endParaRPr lang="en-ZA" sz="2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Symbol" panose="05050102010706020507" pitchFamily="18" charset="2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6779076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77978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arallelogram 7"/>
          <p:cNvSpPr/>
          <p:nvPr/>
        </p:nvSpPr>
        <p:spPr>
          <a:xfrm>
            <a:off x="-2" y="6519067"/>
            <a:ext cx="9871077" cy="335757"/>
          </a:xfrm>
          <a:custGeom>
            <a:avLst/>
            <a:gdLst>
              <a:gd name="connsiteX0" fmla="*/ 0 w 10188575"/>
              <a:gd name="connsiteY0" fmla="*/ 166915 h 166915"/>
              <a:gd name="connsiteX1" fmla="*/ 41729 w 10188575"/>
              <a:gd name="connsiteY1" fmla="*/ 0 h 166915"/>
              <a:gd name="connsiteX2" fmla="*/ 10188575 w 10188575"/>
              <a:gd name="connsiteY2" fmla="*/ 0 h 166915"/>
              <a:gd name="connsiteX3" fmla="*/ 10146846 w 10188575"/>
              <a:gd name="connsiteY3" fmla="*/ 166915 h 166915"/>
              <a:gd name="connsiteX4" fmla="*/ 0 w 10188575"/>
              <a:gd name="connsiteY4" fmla="*/ 166915 h 166915"/>
              <a:gd name="connsiteX0" fmla="*/ 17802 w 10146846"/>
              <a:gd name="connsiteY0" fmla="*/ 166915 h 166915"/>
              <a:gd name="connsiteX1" fmla="*/ 0 w 10146846"/>
              <a:gd name="connsiteY1" fmla="*/ 0 h 166915"/>
              <a:gd name="connsiteX2" fmla="*/ 10146846 w 10146846"/>
              <a:gd name="connsiteY2" fmla="*/ 0 h 166915"/>
              <a:gd name="connsiteX3" fmla="*/ 10105117 w 10146846"/>
              <a:gd name="connsiteY3" fmla="*/ 166915 h 166915"/>
              <a:gd name="connsiteX4" fmla="*/ 17802 w 10146846"/>
              <a:gd name="connsiteY4" fmla="*/ 166915 h 166915"/>
              <a:gd name="connsiteX0" fmla="*/ 3514 w 10132558"/>
              <a:gd name="connsiteY0" fmla="*/ 166915 h 166915"/>
              <a:gd name="connsiteX1" fmla="*/ 0 w 10132558"/>
              <a:gd name="connsiteY1" fmla="*/ 2381 h 166915"/>
              <a:gd name="connsiteX2" fmla="*/ 10132558 w 10132558"/>
              <a:gd name="connsiteY2" fmla="*/ 0 h 166915"/>
              <a:gd name="connsiteX3" fmla="*/ 10090829 w 10132558"/>
              <a:gd name="connsiteY3" fmla="*/ 166915 h 166915"/>
              <a:gd name="connsiteX4" fmla="*/ 3514 w 10132558"/>
              <a:gd name="connsiteY4" fmla="*/ 166915 h 166915"/>
              <a:gd name="connsiteX0" fmla="*/ 154 w 10129198"/>
              <a:gd name="connsiteY0" fmla="*/ 166915 h 166915"/>
              <a:gd name="connsiteX1" fmla="*/ 3784 w 10129198"/>
              <a:gd name="connsiteY1" fmla="*/ 0 h 166915"/>
              <a:gd name="connsiteX2" fmla="*/ 10129198 w 10129198"/>
              <a:gd name="connsiteY2" fmla="*/ 0 h 166915"/>
              <a:gd name="connsiteX3" fmla="*/ 10087469 w 10129198"/>
              <a:gd name="connsiteY3" fmla="*/ 166915 h 166915"/>
              <a:gd name="connsiteX4" fmla="*/ 154 w 10129198"/>
              <a:gd name="connsiteY4" fmla="*/ 166915 h 166915"/>
              <a:gd name="connsiteX0" fmla="*/ 239 w 10126902"/>
              <a:gd name="connsiteY0" fmla="*/ 169296 h 169296"/>
              <a:gd name="connsiteX1" fmla="*/ 1488 w 10126902"/>
              <a:gd name="connsiteY1" fmla="*/ 0 h 169296"/>
              <a:gd name="connsiteX2" fmla="*/ 10126902 w 10126902"/>
              <a:gd name="connsiteY2" fmla="*/ 0 h 169296"/>
              <a:gd name="connsiteX3" fmla="*/ 10085173 w 10126902"/>
              <a:gd name="connsiteY3" fmla="*/ 166915 h 169296"/>
              <a:gd name="connsiteX4" fmla="*/ 239 w 10126902"/>
              <a:gd name="connsiteY4" fmla="*/ 169296 h 169296"/>
              <a:gd name="connsiteX0" fmla="*/ 239 w 10425352"/>
              <a:gd name="connsiteY0" fmla="*/ 175887 h 175887"/>
              <a:gd name="connsiteX1" fmla="*/ 1488 w 10425352"/>
              <a:gd name="connsiteY1" fmla="*/ 6591 h 175887"/>
              <a:gd name="connsiteX2" fmla="*/ 10425352 w 10425352"/>
              <a:gd name="connsiteY2" fmla="*/ 0 h 175887"/>
              <a:gd name="connsiteX3" fmla="*/ 10085173 w 10425352"/>
              <a:gd name="connsiteY3" fmla="*/ 173506 h 175887"/>
              <a:gd name="connsiteX4" fmla="*/ 239 w 10425352"/>
              <a:gd name="connsiteY4" fmla="*/ 175887 h 175887"/>
              <a:gd name="connsiteX0" fmla="*/ 239 w 10635515"/>
              <a:gd name="connsiteY0" fmla="*/ 179182 h 179182"/>
              <a:gd name="connsiteX1" fmla="*/ 1488 w 10635515"/>
              <a:gd name="connsiteY1" fmla="*/ 9886 h 179182"/>
              <a:gd name="connsiteX2" fmla="*/ 10635515 w 10635515"/>
              <a:gd name="connsiteY2" fmla="*/ 0 h 179182"/>
              <a:gd name="connsiteX3" fmla="*/ 10085173 w 10635515"/>
              <a:gd name="connsiteY3" fmla="*/ 176801 h 179182"/>
              <a:gd name="connsiteX4" fmla="*/ 239 w 10635515"/>
              <a:gd name="connsiteY4" fmla="*/ 179182 h 179182"/>
              <a:gd name="connsiteX0" fmla="*/ 239 w 10635515"/>
              <a:gd name="connsiteY0" fmla="*/ 179182 h 179182"/>
              <a:gd name="connsiteX1" fmla="*/ 1488 w 10635515"/>
              <a:gd name="connsiteY1" fmla="*/ 9886 h 179182"/>
              <a:gd name="connsiteX2" fmla="*/ 10635515 w 10635515"/>
              <a:gd name="connsiteY2" fmla="*/ 0 h 179182"/>
              <a:gd name="connsiteX3" fmla="*/ 10224620 w 10635515"/>
              <a:gd name="connsiteY3" fmla="*/ 178449 h 179182"/>
              <a:gd name="connsiteX4" fmla="*/ 239 w 10635515"/>
              <a:gd name="connsiteY4" fmla="*/ 179182 h 179182"/>
              <a:gd name="connsiteX0" fmla="*/ 239 w 10635515"/>
              <a:gd name="connsiteY0" fmla="*/ 174239 h 174239"/>
              <a:gd name="connsiteX1" fmla="*/ 1488 w 10635515"/>
              <a:gd name="connsiteY1" fmla="*/ 4943 h 174239"/>
              <a:gd name="connsiteX2" fmla="*/ 10635515 w 10635515"/>
              <a:gd name="connsiteY2" fmla="*/ 0 h 174239"/>
              <a:gd name="connsiteX3" fmla="*/ 10224620 w 10635515"/>
              <a:gd name="connsiteY3" fmla="*/ 173506 h 174239"/>
              <a:gd name="connsiteX4" fmla="*/ 239 w 10635515"/>
              <a:gd name="connsiteY4" fmla="*/ 174239 h 174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35515" h="174239">
                <a:moveTo>
                  <a:pt x="239" y="174239"/>
                </a:moveTo>
                <a:cubicBezTo>
                  <a:pt x="-932" y="119394"/>
                  <a:pt x="2659" y="59788"/>
                  <a:pt x="1488" y="4943"/>
                </a:cubicBezTo>
                <a:lnTo>
                  <a:pt x="10635515" y="0"/>
                </a:lnTo>
                <a:lnTo>
                  <a:pt x="10224620" y="173506"/>
                </a:lnTo>
                <a:lnTo>
                  <a:pt x="239" y="174239"/>
                </a:lnTo>
                <a:close/>
              </a:path>
            </a:pathLst>
          </a:custGeom>
          <a:pattFill prst="pct7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Parallelogram 10"/>
          <p:cNvSpPr/>
          <p:nvPr/>
        </p:nvSpPr>
        <p:spPr>
          <a:xfrm>
            <a:off x="10360480" y="6519067"/>
            <a:ext cx="1831520" cy="330199"/>
          </a:xfrm>
          <a:custGeom>
            <a:avLst/>
            <a:gdLst>
              <a:gd name="connsiteX0" fmla="*/ 0 w 1983938"/>
              <a:gd name="connsiteY0" fmla="*/ 166914 h 166914"/>
              <a:gd name="connsiteX1" fmla="*/ 41729 w 1983938"/>
              <a:gd name="connsiteY1" fmla="*/ 0 h 166914"/>
              <a:gd name="connsiteX2" fmla="*/ 1983938 w 1983938"/>
              <a:gd name="connsiteY2" fmla="*/ 0 h 166914"/>
              <a:gd name="connsiteX3" fmla="*/ 1942210 w 1983938"/>
              <a:gd name="connsiteY3" fmla="*/ 166914 h 166914"/>
              <a:gd name="connsiteX4" fmla="*/ 0 w 1983938"/>
              <a:gd name="connsiteY4" fmla="*/ 166914 h 166914"/>
              <a:gd name="connsiteX0" fmla="*/ 0 w 1942210"/>
              <a:gd name="connsiteY0" fmla="*/ 166914 h 166914"/>
              <a:gd name="connsiteX1" fmla="*/ 41729 w 1942210"/>
              <a:gd name="connsiteY1" fmla="*/ 0 h 166914"/>
              <a:gd name="connsiteX2" fmla="*/ 1910120 w 1942210"/>
              <a:gd name="connsiteY2" fmla="*/ 0 h 166914"/>
              <a:gd name="connsiteX3" fmla="*/ 1942210 w 1942210"/>
              <a:gd name="connsiteY3" fmla="*/ 166914 h 166914"/>
              <a:gd name="connsiteX4" fmla="*/ 0 w 1942210"/>
              <a:gd name="connsiteY4" fmla="*/ 166914 h 166914"/>
              <a:gd name="connsiteX0" fmla="*/ 0 w 1913635"/>
              <a:gd name="connsiteY0" fmla="*/ 166914 h 166914"/>
              <a:gd name="connsiteX1" fmla="*/ 41729 w 1913635"/>
              <a:gd name="connsiteY1" fmla="*/ 0 h 166914"/>
              <a:gd name="connsiteX2" fmla="*/ 1910120 w 1913635"/>
              <a:gd name="connsiteY2" fmla="*/ 0 h 166914"/>
              <a:gd name="connsiteX3" fmla="*/ 1913635 w 1913635"/>
              <a:gd name="connsiteY3" fmla="*/ 166914 h 166914"/>
              <a:gd name="connsiteX4" fmla="*/ 0 w 1913635"/>
              <a:gd name="connsiteY4" fmla="*/ 166914 h 166914"/>
              <a:gd name="connsiteX0" fmla="*/ 0 w 1913635"/>
              <a:gd name="connsiteY0" fmla="*/ 170187 h 170187"/>
              <a:gd name="connsiteX1" fmla="*/ 352879 w 1913635"/>
              <a:gd name="connsiteY1" fmla="*/ 0 h 170187"/>
              <a:gd name="connsiteX2" fmla="*/ 1910120 w 1913635"/>
              <a:gd name="connsiteY2" fmla="*/ 3273 h 170187"/>
              <a:gd name="connsiteX3" fmla="*/ 1913635 w 1913635"/>
              <a:gd name="connsiteY3" fmla="*/ 170187 h 170187"/>
              <a:gd name="connsiteX4" fmla="*/ 0 w 1913635"/>
              <a:gd name="connsiteY4" fmla="*/ 170187 h 170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3635" h="170187">
                <a:moveTo>
                  <a:pt x="0" y="170187"/>
                </a:moveTo>
                <a:lnTo>
                  <a:pt x="352879" y="0"/>
                </a:lnTo>
                <a:lnTo>
                  <a:pt x="1910120" y="3273"/>
                </a:lnTo>
                <a:cubicBezTo>
                  <a:pt x="1911292" y="58911"/>
                  <a:pt x="1912463" y="114549"/>
                  <a:pt x="1913635" y="170187"/>
                </a:cubicBezTo>
                <a:lnTo>
                  <a:pt x="0" y="170187"/>
                </a:lnTo>
                <a:close/>
              </a:path>
            </a:pathLst>
          </a:custGeom>
          <a:pattFill prst="pct70">
            <a:fgClr>
              <a:schemeClr val="accent4"/>
            </a:fgClr>
            <a:bgClr>
              <a:schemeClr val="bg1"/>
            </a:bgClr>
          </a:patt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Parallelogram 12"/>
          <p:cNvSpPr/>
          <p:nvPr/>
        </p:nvSpPr>
        <p:spPr>
          <a:xfrm>
            <a:off x="9680574" y="6524623"/>
            <a:ext cx="841376" cy="330201"/>
          </a:xfrm>
          <a:custGeom>
            <a:avLst/>
            <a:gdLst>
              <a:gd name="connsiteX0" fmla="*/ 0 w 812801"/>
              <a:gd name="connsiteY0" fmla="*/ 333376 h 333376"/>
              <a:gd name="connsiteX1" fmla="*/ 83344 w 812801"/>
              <a:gd name="connsiteY1" fmla="*/ 0 h 333376"/>
              <a:gd name="connsiteX2" fmla="*/ 812801 w 812801"/>
              <a:gd name="connsiteY2" fmla="*/ 0 h 333376"/>
              <a:gd name="connsiteX3" fmla="*/ 729457 w 812801"/>
              <a:gd name="connsiteY3" fmla="*/ 333376 h 333376"/>
              <a:gd name="connsiteX4" fmla="*/ 0 w 812801"/>
              <a:gd name="connsiteY4" fmla="*/ 333376 h 333376"/>
              <a:gd name="connsiteX0" fmla="*/ 0 w 1111251"/>
              <a:gd name="connsiteY0" fmla="*/ 330201 h 333376"/>
              <a:gd name="connsiteX1" fmla="*/ 381794 w 1111251"/>
              <a:gd name="connsiteY1" fmla="*/ 0 h 333376"/>
              <a:gd name="connsiteX2" fmla="*/ 1111251 w 1111251"/>
              <a:gd name="connsiteY2" fmla="*/ 0 h 333376"/>
              <a:gd name="connsiteX3" fmla="*/ 1027907 w 1111251"/>
              <a:gd name="connsiteY3" fmla="*/ 333376 h 333376"/>
              <a:gd name="connsiteX4" fmla="*/ 0 w 1111251"/>
              <a:gd name="connsiteY4" fmla="*/ 330201 h 333376"/>
              <a:gd name="connsiteX0" fmla="*/ 0 w 1111251"/>
              <a:gd name="connsiteY0" fmla="*/ 330201 h 330201"/>
              <a:gd name="connsiteX1" fmla="*/ 381794 w 1111251"/>
              <a:gd name="connsiteY1" fmla="*/ 0 h 330201"/>
              <a:gd name="connsiteX2" fmla="*/ 1111251 w 1111251"/>
              <a:gd name="connsiteY2" fmla="*/ 0 h 330201"/>
              <a:gd name="connsiteX3" fmla="*/ 805657 w 1111251"/>
              <a:gd name="connsiteY3" fmla="*/ 320676 h 330201"/>
              <a:gd name="connsiteX4" fmla="*/ 0 w 1111251"/>
              <a:gd name="connsiteY4" fmla="*/ 330201 h 330201"/>
              <a:gd name="connsiteX0" fmla="*/ 0 w 1111251"/>
              <a:gd name="connsiteY0" fmla="*/ 330201 h 330201"/>
              <a:gd name="connsiteX1" fmla="*/ 381794 w 1111251"/>
              <a:gd name="connsiteY1" fmla="*/ 0 h 330201"/>
              <a:gd name="connsiteX2" fmla="*/ 1111251 w 1111251"/>
              <a:gd name="connsiteY2" fmla="*/ 0 h 330201"/>
              <a:gd name="connsiteX3" fmla="*/ 450057 w 1111251"/>
              <a:gd name="connsiteY3" fmla="*/ 330201 h 330201"/>
              <a:gd name="connsiteX4" fmla="*/ 0 w 1111251"/>
              <a:gd name="connsiteY4" fmla="*/ 330201 h 330201"/>
              <a:gd name="connsiteX0" fmla="*/ 0 w 1111251"/>
              <a:gd name="connsiteY0" fmla="*/ 330201 h 330201"/>
              <a:gd name="connsiteX1" fmla="*/ 381794 w 1111251"/>
              <a:gd name="connsiteY1" fmla="*/ 0 h 330201"/>
              <a:gd name="connsiteX2" fmla="*/ 1111251 w 1111251"/>
              <a:gd name="connsiteY2" fmla="*/ 0 h 330201"/>
              <a:gd name="connsiteX3" fmla="*/ 450057 w 1111251"/>
              <a:gd name="connsiteY3" fmla="*/ 330201 h 330201"/>
              <a:gd name="connsiteX4" fmla="*/ 0 w 1111251"/>
              <a:gd name="connsiteY4" fmla="*/ 330201 h 330201"/>
              <a:gd name="connsiteX0" fmla="*/ 0 w 815976"/>
              <a:gd name="connsiteY0" fmla="*/ 330201 h 330201"/>
              <a:gd name="connsiteX1" fmla="*/ 381794 w 815976"/>
              <a:gd name="connsiteY1" fmla="*/ 0 h 330201"/>
              <a:gd name="connsiteX2" fmla="*/ 815976 w 815976"/>
              <a:gd name="connsiteY2" fmla="*/ 0 h 330201"/>
              <a:gd name="connsiteX3" fmla="*/ 450057 w 815976"/>
              <a:gd name="connsiteY3" fmla="*/ 330201 h 330201"/>
              <a:gd name="connsiteX4" fmla="*/ 0 w 815976"/>
              <a:gd name="connsiteY4" fmla="*/ 330201 h 330201"/>
              <a:gd name="connsiteX0" fmla="*/ 0 w 841376"/>
              <a:gd name="connsiteY0" fmla="*/ 330201 h 330201"/>
              <a:gd name="connsiteX1" fmla="*/ 381794 w 841376"/>
              <a:gd name="connsiteY1" fmla="*/ 0 h 330201"/>
              <a:gd name="connsiteX2" fmla="*/ 841376 w 841376"/>
              <a:gd name="connsiteY2" fmla="*/ 0 h 330201"/>
              <a:gd name="connsiteX3" fmla="*/ 450057 w 841376"/>
              <a:gd name="connsiteY3" fmla="*/ 330201 h 330201"/>
              <a:gd name="connsiteX4" fmla="*/ 0 w 841376"/>
              <a:gd name="connsiteY4" fmla="*/ 330201 h 330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1376" h="330201">
                <a:moveTo>
                  <a:pt x="0" y="330201"/>
                </a:moveTo>
                <a:lnTo>
                  <a:pt x="381794" y="0"/>
                </a:lnTo>
                <a:lnTo>
                  <a:pt x="841376" y="0"/>
                </a:lnTo>
                <a:lnTo>
                  <a:pt x="450057" y="330201"/>
                </a:lnTo>
                <a:lnTo>
                  <a:pt x="0" y="330201"/>
                </a:lnTo>
                <a:close/>
              </a:path>
            </a:pathLst>
          </a:custGeom>
          <a:pattFill prst="pct70">
            <a:fgClr>
              <a:schemeClr val="accent5">
                <a:lumMod val="50000"/>
              </a:schemeClr>
            </a:fgClr>
            <a:bgClr>
              <a:schemeClr val="bg1"/>
            </a:bgClr>
          </a:patt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" y="970721"/>
            <a:ext cx="12192000" cy="5252279"/>
          </a:xfrm>
          <a:solidFill>
            <a:schemeClr val="bg1"/>
          </a:solidFill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endParaRPr lang="en-ZA" sz="1800" dirty="0">
              <a:ea typeface="Calibri" panose="020F0502020204030204" pitchFamily="34" charset="0"/>
            </a:endParaRPr>
          </a:p>
          <a:p>
            <a:pPr marL="0" lvl="0" indent="0">
              <a:lnSpc>
                <a:spcPct val="150000"/>
              </a:lnSpc>
              <a:buNone/>
            </a:pPr>
            <a:endParaRPr lang="en-ZA" sz="1800" dirty="0">
              <a:ea typeface="Calibri" panose="020F0502020204030204" pitchFamily="34" charset="0"/>
            </a:endParaRPr>
          </a:p>
          <a:p>
            <a:pPr marL="885825" lvl="2" indent="-34290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v"/>
            </a:pPr>
            <a:endParaRPr lang="en-ZA" sz="1800" dirty="0">
              <a:effectLst/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85725" lvl="1" indent="0" algn="ctr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ZA" sz="2800" b="1" dirty="0"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For more information visit us on the following website pages</a:t>
            </a:r>
          </a:p>
          <a:p>
            <a:pPr marL="914400" lvl="2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en-ZA" sz="21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  <a:hlinkClick r:id="rId2"/>
              </a:rPr>
              <a:t>https://www.nhfc.co.za/finance-solutions/first-home-finance/</a:t>
            </a:r>
            <a:r>
              <a:rPr lang="en-ZA" sz="21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 </a:t>
            </a:r>
          </a:p>
          <a:p>
            <a:pPr marL="85725" lvl="1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en-ZA" sz="20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www.firsthomefinance.co.za</a:t>
            </a:r>
            <a:r>
              <a:rPr lang="en-ZA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85725" lvl="1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en-ZA" sz="2000" b="1" dirty="0">
                <a:latin typeface="Arial" panose="020B0604020202020204" pitchFamily="34" charset="0"/>
                <a:cs typeface="Arial" panose="020B0604020202020204" pitchFamily="34" charset="0"/>
              </a:rPr>
              <a:t>CALL CENTRE No</a:t>
            </a:r>
            <a:r>
              <a:rPr lang="en-ZA" sz="2000" dirty="0">
                <a:latin typeface="Arial" panose="020B0604020202020204" pitchFamily="34" charset="0"/>
                <a:cs typeface="Arial" panose="020B0604020202020204" pitchFamily="34" charset="0"/>
              </a:rPr>
              <a:t>.: </a:t>
            </a:r>
            <a:r>
              <a:rPr lang="en-ZA" sz="2000" b="1" dirty="0">
                <a:latin typeface="Arial" panose="020B0604020202020204" pitchFamily="34" charset="0"/>
                <a:cs typeface="Arial" panose="020B0604020202020204" pitchFamily="34" charset="0"/>
              </a:rPr>
              <a:t>010 085 2199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56748FA2-2B3F-401A-8B74-AA2E69032C9C}"/>
              </a:ext>
            </a:extLst>
          </p:cNvPr>
          <p:cNvSpPr txBox="1">
            <a:spLocks/>
          </p:cNvSpPr>
          <p:nvPr/>
        </p:nvSpPr>
        <p:spPr>
          <a:xfrm>
            <a:off x="1" y="1219568"/>
            <a:ext cx="12192001" cy="65004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3200" b="1" kern="1200">
                <a:solidFill>
                  <a:srgbClr val="9A9B9C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  <a:extLst/>
          </a:lstStyle>
          <a:p>
            <a:pPr marL="353695" algn="ctr"/>
            <a:r>
              <a:rPr lang="en-US" sz="2800" kern="0" dirty="0">
                <a:solidFill>
                  <a:schemeClr val="tx1"/>
                </a:solidFill>
                <a:effectLst/>
              </a:rPr>
              <a:t>THANK YOU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D9393F5-DBBC-4682-3717-F31176C7E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7102F09-8F7D-4EC1-9AE5-82CA77F49212}" type="slidenum">
              <a:rPr lang="en-ZA" smtClean="0"/>
              <a:pPr/>
              <a:t>14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805471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BDF4C4-F09E-5C48-A38A-7385A32C8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914" y="216938"/>
            <a:ext cx="10400210" cy="464099"/>
          </a:xfrm>
        </p:spPr>
        <p:txBody>
          <a:bodyPr/>
          <a:lstStyle/>
          <a:p>
            <a:r>
              <a:rPr lang="en-US" dirty="0"/>
              <a:t>CONTENTS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27DE9E-CAF4-F547-9921-9305AA826E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914" y="447040"/>
            <a:ext cx="11426460" cy="6410960"/>
          </a:xfrm>
        </p:spPr>
        <p:txBody>
          <a:bodyPr>
            <a:normAutofit/>
          </a:bodyPr>
          <a:lstStyle/>
          <a:p>
            <a:pPr marL="685800" lvl="0" indent="-685800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en-ZA" sz="2000" dirty="0"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685800" lvl="0" indent="-6858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ZA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What is First Home Finance?</a:t>
            </a:r>
          </a:p>
          <a:p>
            <a:pPr marL="685800" lvl="0" indent="-6858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ZA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First Home Finance Expanded Housing Finance Products</a:t>
            </a:r>
          </a:p>
          <a:p>
            <a:pPr marL="685800" lvl="0" indent="-6858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ZA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Current First Home Finance Subsidy Quantum</a:t>
            </a:r>
          </a:p>
          <a:p>
            <a:pPr marL="685800" lvl="0" indent="-6858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ZA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What the Subsidy can be used for?</a:t>
            </a:r>
          </a:p>
          <a:p>
            <a:pPr marL="685800" lvl="0" indent="-6858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ZA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Who can apply for the First Home Finance subsidy</a:t>
            </a:r>
          </a:p>
          <a:p>
            <a:pPr marL="685800" lvl="0" indent="-6858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ZA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Screening of Applications</a:t>
            </a:r>
          </a:p>
          <a:p>
            <a:pPr marL="685800" lvl="0" indent="-6858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ZA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Documents Required</a:t>
            </a:r>
          </a:p>
          <a:p>
            <a:pPr marL="685800" lvl="0" indent="-6858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dirty="0">
                <a:latin typeface="+mn-lt"/>
              </a:rPr>
              <a:t>Income considered and proof of source</a:t>
            </a:r>
            <a:endParaRPr lang="en-ZA" sz="2000" dirty="0"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685800" lvl="0" indent="-6858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ZA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How to apply for the subsidy</a:t>
            </a:r>
          </a:p>
          <a:p>
            <a:pPr marL="685800" lvl="0" indent="-6858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dirty="0">
                <a:latin typeface="+mn-lt"/>
              </a:rPr>
              <a:t>Application outcomes</a:t>
            </a:r>
            <a:endParaRPr lang="en-ZA" sz="2000" dirty="0"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685800" lvl="0" indent="-685800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en-ZA" sz="2000" dirty="0"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lvl="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ZA" sz="1200" dirty="0">
              <a:latin typeface="+mn-lt"/>
              <a:ea typeface="Calibri" panose="020F0502020204030204" pitchFamily="34" charset="0"/>
            </a:endParaRPr>
          </a:p>
          <a:p>
            <a:pPr marL="457200" lvl="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ZA" sz="1200" dirty="0">
              <a:latin typeface="+mn-lt"/>
              <a:ea typeface="Calibri" panose="020F0502020204030204" pitchFamily="34" charset="0"/>
            </a:endParaRPr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0047424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26396-2D04-EA46-B61F-60EB1F2DB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6938"/>
            <a:ext cx="11353800" cy="464099"/>
          </a:xfrm>
          <a:solidFill>
            <a:srgbClr val="FFC000"/>
          </a:solidFill>
        </p:spPr>
        <p:txBody>
          <a:bodyPr anchor="ctr"/>
          <a:lstStyle/>
          <a:p>
            <a:pPr algn="ctr"/>
            <a:r>
              <a:rPr lang="en-US" sz="2000" b="1" dirty="0">
                <a:latin typeface="Montserrat" panose="00000500000000000000" pitchFamily="2" charset="0"/>
              </a:rPr>
              <a:t>WHAT IS FIRST HOME FINANCE ?</a:t>
            </a:r>
            <a:endParaRPr lang="en-ZA" sz="2000" b="1" dirty="0">
              <a:latin typeface="Montserrat" panose="0000050000000000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32D973-F4EE-2B42-85CC-C751611CFF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74744"/>
            <a:ext cx="11353800" cy="6083256"/>
          </a:xfrm>
        </p:spPr>
        <p:txBody>
          <a:bodyPr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1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First  Home Finance is </a:t>
            </a:r>
            <a:r>
              <a:rPr kumimoji="0" lang="en-US" sz="21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a once-off housing subsidy </a:t>
            </a:r>
            <a:r>
              <a:rPr kumimoji="0" lang="en-US" sz="21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that </a:t>
            </a:r>
            <a:r>
              <a:rPr kumimoji="0" lang="en-US" sz="2100" i="0" u="none" strike="noStrike" kern="1200" cap="none" spc="-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enables </a:t>
            </a:r>
            <a:r>
              <a:rPr kumimoji="0" lang="en-US" sz="21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qualifying beneficiaries to </a:t>
            </a:r>
            <a:r>
              <a:rPr kumimoji="0" lang="en-US" sz="2100" i="0" u="none" strike="noStrike" kern="1200" cap="none" spc="-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buy or build their homes on an affordable basis</a:t>
            </a:r>
          </a:p>
          <a:p>
            <a:pPr marL="359228" marR="133076" lvl="0" indent="-342900" algn="l" defTabSz="914400" rtl="0" eaLnBrk="1" fontAlgn="auto" latinLnBrk="0" hangingPunct="1">
              <a:lnSpc>
                <a:spcPct val="133300"/>
              </a:lnSpc>
              <a:spcBef>
                <a:spcPts val="1736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2100" b="0" i="0" u="none" strike="noStrike" kern="1200" cap="none" spc="-26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The </a:t>
            </a:r>
            <a:r>
              <a:rPr kumimoji="0" lang="en-US" sz="2100" b="0" i="0" u="none" strike="noStrike" kern="1200" cap="none" spc="-26" normalizeH="0" baseline="0" noProof="0" dirty="0" err="1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Programme</a:t>
            </a:r>
            <a:r>
              <a:rPr kumimoji="0" lang="en-US" sz="2100" b="0" i="0" u="none" strike="noStrike" kern="1200" cap="none" spc="-26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 </a:t>
            </a:r>
            <a:r>
              <a:rPr kumimoji="0" lang="en-US" sz="2100" b="0" i="0" u="none" strike="noStrike" kern="1200" cap="none" spc="6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was developed </a:t>
            </a:r>
            <a:r>
              <a:rPr kumimoji="0" lang="en-US" sz="2100" b="0" i="0" u="none" strike="noStrike" kern="1200" cap="none" spc="19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by </a:t>
            </a:r>
            <a:r>
              <a:rPr kumimoji="0" lang="en-US" sz="2100" b="0" i="0" u="none" strike="noStrike" kern="1200" cap="none" spc="6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the  Department </a:t>
            </a:r>
            <a:r>
              <a:rPr kumimoji="0" lang="en-US" sz="2100" b="0" i="0" u="none" strike="noStrike" kern="1200" cap="none" spc="19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of 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Human </a:t>
            </a:r>
            <a:r>
              <a:rPr kumimoji="0" lang="en-US" sz="2100" b="0" i="0" u="none" strike="noStrike" kern="1200" cap="none" spc="6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Settlements </a:t>
            </a:r>
            <a:r>
              <a:rPr kumimoji="0" lang="en-US" sz="2100" b="0" i="0" u="none" strike="noStrike" kern="1200" cap="none" spc="32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to</a:t>
            </a:r>
            <a:r>
              <a:rPr kumimoji="0" lang="en-US" sz="2100" b="0" i="0" u="none" strike="noStrike" kern="1200" cap="none" spc="-129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 </a:t>
            </a:r>
            <a:r>
              <a:rPr kumimoji="0" lang="en-US" sz="2100" b="0" i="0" u="none" strike="noStrike" kern="1200" cap="none" spc="-6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enable  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sustainable </a:t>
            </a:r>
            <a:r>
              <a:rPr kumimoji="0" lang="en-US" sz="2100" b="0" i="0" u="none" strike="noStrike" kern="1200" cap="none" spc="6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and </a:t>
            </a:r>
            <a:r>
              <a:rPr kumimoji="0" lang="en-US" sz="2100" b="1" i="0" u="sng" strike="noStrike" kern="1200" cap="none" spc="6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affordable </a:t>
            </a:r>
            <a:r>
              <a:rPr kumimoji="0" lang="en-US" sz="2100" b="1" i="0" u="sng" strike="noStrike" kern="1200" cap="none" spc="13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first-time</a:t>
            </a:r>
            <a:r>
              <a:rPr kumimoji="0" lang="en-US" sz="2100" b="1" i="0" u="sng" strike="noStrike" kern="1200" cap="none" spc="6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 </a:t>
            </a:r>
            <a:r>
              <a:rPr kumimoji="0" lang="en-US" sz="2100" b="1" i="0" u="sng" strike="noStrike" kern="1200" cap="none" spc="13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home-</a:t>
            </a:r>
            <a:r>
              <a:rPr kumimoji="0" lang="en-US" sz="2100" b="1" i="0" u="sng" strike="noStrike" kern="1200" cap="none" spc="6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ownership</a:t>
            </a:r>
            <a:r>
              <a:rPr kumimoji="0" lang="en-US" sz="2100" b="1" i="0" u="none" strike="noStrike" kern="1200" cap="none" spc="6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 </a:t>
            </a:r>
            <a:r>
              <a:rPr kumimoji="0" lang="en-US" sz="2100" b="0" i="0" u="none" strike="noStrike" kern="1200" cap="none" spc="13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opportunities </a:t>
            </a:r>
            <a:r>
              <a:rPr kumimoji="0" lang="en-US" sz="2100" b="0" i="0" u="none" strike="noStrike" kern="1200" cap="none" spc="32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to </a:t>
            </a:r>
            <a:r>
              <a:rPr kumimoji="0" lang="en-US" sz="2100" b="0" i="0" u="none" strike="noStrike" kern="1200" cap="none" spc="6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South 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African  citizens </a:t>
            </a:r>
            <a:r>
              <a:rPr kumimoji="0" lang="en-US" sz="2100" b="0" i="0" u="none" strike="noStrike" kern="1200" cap="none" spc="6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and </a:t>
            </a:r>
            <a:r>
              <a:rPr kumimoji="0" lang="en-US" sz="2100" b="0" i="0" u="none" strike="noStrike" kern="1200" cap="none" spc="-6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legal 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permanent residents  </a:t>
            </a:r>
          </a:p>
          <a:p>
            <a:pPr marL="359228" marR="133076" lvl="0" indent="-342900" algn="l" defTabSz="914400" rtl="0" eaLnBrk="1" fontAlgn="auto" latinLnBrk="0" hangingPunct="1">
              <a:lnSpc>
                <a:spcPct val="133300"/>
              </a:lnSpc>
              <a:spcBef>
                <a:spcPts val="1736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2100" b="0" i="0" u="none" strike="noStrike" kern="1200" cap="none" spc="-6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Target is </a:t>
            </a:r>
            <a:r>
              <a:rPr kumimoji="0" lang="en-US" sz="2100" b="1" i="0" u="sng" strike="noStrike" kern="1200" cap="none" spc="-6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Low to middle income households </a:t>
            </a:r>
            <a:r>
              <a:rPr kumimoji="0" lang="en-US" sz="2100" b="0" i="0" u="none" strike="noStrike" kern="1200" cap="none" spc="-6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earning </a:t>
            </a:r>
            <a:r>
              <a:rPr kumimoji="0" lang="en-US" sz="2100" b="0" i="0" u="none" strike="noStrike" kern="1200" cap="none" spc="6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between </a:t>
            </a:r>
            <a:r>
              <a:rPr kumimoji="0" lang="en-US" sz="2100" b="1" i="0" u="sng" strike="noStrike" kern="1200" cap="none" spc="-6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R3 501 and R22 000 </a:t>
            </a:r>
            <a:r>
              <a:rPr kumimoji="0" lang="en-US" sz="2100" b="1" i="0" u="sng" strike="noStrike" kern="1200" cap="none" spc="6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per  </a:t>
            </a:r>
            <a:r>
              <a:rPr kumimoji="0" lang="en-US" sz="2100" b="1" i="0" u="sng" strike="noStrike" kern="1200" cap="none" spc="13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month</a:t>
            </a:r>
            <a:r>
              <a:rPr kumimoji="0" lang="en-US" sz="2100" b="0" i="0" u="none" strike="noStrike" kern="1200" cap="none" spc="13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, </a:t>
            </a:r>
            <a:r>
              <a:rPr kumimoji="0" lang="en-US" sz="2100" b="0" i="0" u="none" strike="noStrike" kern="1200" cap="none" spc="-19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(the </a:t>
            </a:r>
            <a:r>
              <a:rPr kumimoji="0" lang="en-US" sz="2100" b="0" i="0" u="none" strike="noStrike" kern="1200" cap="none" spc="19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‘affordable’ </a:t>
            </a:r>
            <a:r>
              <a:rPr kumimoji="0" lang="en-US" sz="2100" b="0" i="0" u="none" strike="noStrike" kern="1200" cap="none" spc="6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or </a:t>
            </a:r>
            <a:r>
              <a:rPr kumimoji="0" lang="en-US" sz="2100" b="0" i="0" u="none" strike="noStrike" kern="1200" cap="none" spc="32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‘gap’ </a:t>
            </a:r>
            <a:r>
              <a:rPr kumimoji="0" lang="en-US" sz="2100" b="0" i="0" u="none" strike="noStrike" kern="1200" cap="none" spc="-6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market). </a:t>
            </a:r>
          </a:p>
          <a:p>
            <a:pPr marL="359228" marR="133076" lvl="0" indent="-342900" algn="l" defTabSz="914400" rtl="0" eaLnBrk="1" fontAlgn="auto" latinLnBrk="0" hangingPunct="1">
              <a:lnSpc>
                <a:spcPct val="133300"/>
              </a:lnSpc>
              <a:spcBef>
                <a:spcPts val="1736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Households </a:t>
            </a:r>
            <a:r>
              <a:rPr kumimoji="0" lang="en-US" sz="2100" b="0" i="0" u="none" strike="noStrike" kern="1200" cap="none" spc="-58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 </a:t>
            </a:r>
            <a:r>
              <a:rPr kumimoji="0" lang="en-US" sz="2100" b="0" i="0" u="none" strike="noStrike" kern="1200" cap="none" spc="-6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in  these </a:t>
            </a:r>
            <a:r>
              <a:rPr kumimoji="0" lang="en-US" sz="2100" b="0" i="0" u="none" strike="noStrike" kern="1200" cap="none" spc="-13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salary </a:t>
            </a:r>
            <a:r>
              <a:rPr kumimoji="0" lang="en-US" sz="2100" b="0" i="0" u="none" strike="noStrike" kern="1200" cap="none" spc="13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bands </a:t>
            </a:r>
            <a:r>
              <a:rPr kumimoji="0" lang="en-US" sz="2100" b="1" i="0" u="none" strike="noStrike" kern="1200" cap="none" spc="-6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generally </a:t>
            </a:r>
            <a:r>
              <a:rPr kumimoji="0" lang="en-US" sz="2100" b="1" i="0" u="none" strike="noStrike" kern="1200" cap="none" spc="13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find </a:t>
            </a:r>
            <a:r>
              <a:rPr kumimoji="0" lang="en-US" sz="2100" b="1" i="0" u="none" strike="noStrike" kern="1200" cap="none" spc="19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it </a:t>
            </a: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hard </a:t>
            </a:r>
            <a:r>
              <a:rPr kumimoji="0" lang="en-US" sz="2100" b="1" i="0" u="none" strike="noStrike" kern="1200" cap="none" spc="32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to  </a:t>
            </a:r>
            <a:r>
              <a:rPr kumimoji="0" lang="en-US" sz="2100" b="1" i="0" u="none" strike="noStrike" kern="1200" cap="none" spc="6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qualify </a:t>
            </a:r>
            <a:r>
              <a:rPr kumimoji="0" lang="en-US" sz="2100" b="1" i="0" u="none" strike="noStrike" kern="1200" cap="none" spc="13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for </a:t>
            </a:r>
            <a:r>
              <a:rPr kumimoji="0" lang="en-US" sz="2100" b="1" i="0" u="none" strike="noStrike" kern="1200" cap="none" spc="6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housing </a:t>
            </a: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finance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; their </a:t>
            </a:r>
            <a:r>
              <a:rPr kumimoji="0" lang="en-US" sz="2100" b="0" i="0" u="none" strike="noStrike" kern="1200" cap="none" spc="6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income </a:t>
            </a:r>
            <a:r>
              <a:rPr kumimoji="0" lang="en-US" sz="2100" b="0" i="0" u="none" strike="noStrike" kern="1200" cap="none" spc="-6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is  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regarded </a:t>
            </a:r>
            <a:r>
              <a:rPr kumimoji="0" lang="en-US" sz="2100" b="0" i="0" u="none" strike="noStrike" kern="1200" cap="none" spc="-13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as </a:t>
            </a:r>
            <a:r>
              <a:rPr kumimoji="0" lang="en-US" sz="2100" b="0" i="0" u="none" strike="noStrike" kern="1200" cap="none" spc="19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low </a:t>
            </a:r>
            <a:r>
              <a:rPr kumimoji="0" lang="en-US" sz="2100" b="0" i="0" u="none" strike="noStrike" kern="1200" cap="none" spc="13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for </a:t>
            </a:r>
            <a:r>
              <a:rPr kumimoji="0" lang="en-US" sz="2100" b="0" i="0" u="none" strike="noStrike" kern="1200" cap="none" spc="6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mortgage 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finance, </a:t>
            </a:r>
            <a:r>
              <a:rPr kumimoji="0" lang="en-US" sz="2100" b="0" i="0" u="none" strike="noStrike" kern="1200" cap="none" spc="26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but too  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high </a:t>
            </a:r>
            <a:r>
              <a:rPr kumimoji="0" lang="en-US" sz="2100" b="0" i="0" u="none" strike="noStrike" kern="1200" cap="none" spc="32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to </a:t>
            </a:r>
            <a:r>
              <a:rPr kumimoji="0" lang="en-US" sz="2100" b="0" i="0" u="none" strike="noStrike" kern="1200" cap="none" spc="6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qualify </a:t>
            </a:r>
            <a:r>
              <a:rPr kumimoji="0" lang="en-US" sz="2100" b="0" i="0" u="none" strike="noStrike" kern="1200" cap="none" spc="13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for </a:t>
            </a:r>
            <a:r>
              <a:rPr kumimoji="0" lang="en-US" sz="2100" b="0" i="0" u="none" strike="noStrike" kern="1200" cap="none" spc="6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the government </a:t>
            </a:r>
            <a:r>
              <a:rPr kumimoji="0" lang="en-US" sz="2100" b="0" i="0" u="none" strike="noStrike" kern="1200" cap="none" spc="13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‘free-basic  </a:t>
            </a:r>
            <a:r>
              <a:rPr kumimoji="0" lang="en-US" sz="2100" b="0" i="0" u="none" strike="noStrike" kern="1200" cap="none" spc="6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house’ </a:t>
            </a:r>
            <a:r>
              <a:rPr kumimoji="0" lang="en-US" sz="2100" b="0" i="0" u="none" strike="noStrike" kern="1200" cap="none" spc="13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subsidy</a:t>
            </a:r>
            <a:r>
              <a:rPr kumimoji="0" lang="en-US" sz="2100" b="0" i="0" u="none" strike="noStrike" kern="1200" cap="none" spc="-13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 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scheme.</a:t>
            </a:r>
          </a:p>
          <a:p>
            <a:pPr marL="359228" marR="133076" lvl="0" indent="-342900" algn="l" defTabSz="914400" rtl="0" eaLnBrk="1" fontAlgn="auto" latinLnBrk="0" hangingPunct="1">
              <a:lnSpc>
                <a:spcPct val="133300"/>
              </a:lnSpc>
              <a:spcBef>
                <a:spcPts val="1736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Subsidy amount is a once-off subsidy on a </a:t>
            </a:r>
            <a:r>
              <a:rPr kumimoji="0" lang="en-US" sz="2100" b="1" i="0" u="sng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sliding scale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—dependent on household income:</a:t>
            </a:r>
          </a:p>
          <a:p>
            <a:pPr marL="759278" marR="133076" lvl="1" indent="-285750" algn="l" defTabSz="914400" rtl="0" eaLnBrk="1" fontAlgn="auto" latinLnBrk="0" hangingPunct="1">
              <a:lnSpc>
                <a:spcPct val="100000"/>
              </a:lnSpc>
              <a:spcBef>
                <a:spcPts val="1736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The lower the income, the higher the subsidy;  </a:t>
            </a:r>
          </a:p>
          <a:p>
            <a:pPr marL="759278" marR="133076" lvl="1" indent="-285750" algn="l" defTabSz="914400" rtl="0" eaLnBrk="1" fontAlgn="auto" latinLnBrk="0" hangingPunct="1">
              <a:lnSpc>
                <a:spcPct val="100000"/>
              </a:lnSpc>
              <a:spcBef>
                <a:spcPts val="1736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Household with total gross income of </a:t>
            </a:r>
            <a:r>
              <a:rPr kumimoji="0" lang="en-US" sz="2100" b="1" i="0" u="sng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R3 501 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qualifies for maximum subsidy of </a:t>
            </a:r>
            <a:r>
              <a:rPr kumimoji="0" lang="en-US" sz="2100" b="1" i="0" u="sng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R169 265</a:t>
            </a:r>
          </a:p>
          <a:p>
            <a:pPr marL="759278" marR="133076" lvl="1" indent="-285750" algn="l" defTabSz="914400" rtl="0" eaLnBrk="1" fontAlgn="auto" latinLnBrk="0" hangingPunct="1">
              <a:lnSpc>
                <a:spcPct val="100000"/>
              </a:lnSpc>
              <a:spcBef>
                <a:spcPts val="1736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Household with total gross in income of </a:t>
            </a:r>
            <a:r>
              <a:rPr kumimoji="0" lang="en-US" sz="2100" b="1" i="0" u="sng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R22 000  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qualifies for </a:t>
            </a:r>
            <a:r>
              <a:rPr kumimoji="0" lang="en-US" sz="2100" b="1" i="0" u="sng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R38 911</a:t>
            </a:r>
            <a:endParaRPr kumimoji="0" lang="en-US" sz="21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586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26396-2D04-EA46-B61F-60EB1F2DB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113" y="142188"/>
            <a:ext cx="11464887" cy="523702"/>
          </a:xfrm>
          <a:solidFill>
            <a:srgbClr val="FFC000"/>
          </a:solidFill>
        </p:spPr>
        <p:txBody>
          <a:bodyPr anchor="ctr">
            <a:normAutofit fontScale="90000"/>
          </a:bodyPr>
          <a:lstStyle/>
          <a:p>
            <a:pPr algn="ctr"/>
            <a:br>
              <a:rPr lang="en-US" sz="2000" kern="0" dirty="0">
                <a:solidFill>
                  <a:schemeClr val="tx1"/>
                </a:solidFill>
                <a:effectLst/>
              </a:rPr>
            </a:br>
            <a:br>
              <a:rPr lang="en-US" sz="2000" kern="0" dirty="0">
                <a:solidFill>
                  <a:schemeClr val="tx1"/>
                </a:solidFill>
                <a:effectLst/>
              </a:rPr>
            </a:br>
            <a:br>
              <a:rPr lang="en-US" sz="2000" kern="0" dirty="0">
                <a:solidFill>
                  <a:schemeClr val="tx1"/>
                </a:solidFill>
                <a:effectLst/>
              </a:rPr>
            </a:br>
            <a:r>
              <a:rPr lang="en-US" sz="2000" kern="0" dirty="0">
                <a:solidFill>
                  <a:schemeClr val="tx1"/>
                </a:solidFill>
                <a:effectLst/>
              </a:rPr>
              <a:t>FIRST HOME FINANCE IS OFFERED WITH EXPANDED HOUSING FINANCE PRODUCTS </a:t>
            </a:r>
            <a:br>
              <a:rPr lang="en-US" sz="2000" kern="0" dirty="0">
                <a:solidFill>
                  <a:schemeClr val="tx1"/>
                </a:solidFill>
                <a:effectLst/>
              </a:rPr>
            </a:br>
            <a:br>
              <a:rPr lang="en-US" sz="2000" kern="0" dirty="0">
                <a:solidFill>
                  <a:schemeClr val="tx1"/>
                </a:solidFill>
                <a:effectLst/>
              </a:rPr>
            </a:br>
            <a:br>
              <a:rPr lang="en-US" sz="2000" kern="0" dirty="0">
                <a:solidFill>
                  <a:schemeClr val="tx1"/>
                </a:solidFill>
                <a:effectLst/>
              </a:rPr>
            </a:br>
            <a:endParaRPr lang="en-US" dirty="0"/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5413F7C1-8434-F8D7-7479-16871053433F}"/>
              </a:ext>
            </a:extLst>
          </p:cNvPr>
          <p:cNvSpPr txBox="1">
            <a:spLocks/>
          </p:cNvSpPr>
          <p:nvPr/>
        </p:nvSpPr>
        <p:spPr>
          <a:xfrm>
            <a:off x="625299" y="1670307"/>
            <a:ext cx="4566976" cy="345167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ZA" sz="1800" dirty="0">
                <a:cs typeface="Arial" panose="020B0604020202020204" pitchFamily="34" charset="0"/>
              </a:rPr>
              <a:t>Mortgage (Traditional FIRST HOME FINANCE)</a:t>
            </a:r>
          </a:p>
          <a:p>
            <a:pPr marL="342900" lvl="1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ZA" sz="1800" dirty="0">
                <a:cs typeface="Arial" panose="020B0604020202020204" pitchFamily="34" charset="0"/>
              </a:rPr>
              <a:t>Implemented in urban areas where title to land is available</a:t>
            </a:r>
          </a:p>
          <a:p>
            <a:pPr marL="342900" lvl="1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ZA" sz="1800" dirty="0">
                <a:cs typeface="Arial" panose="020B0604020202020204" pitchFamily="34" charset="0"/>
              </a:rPr>
              <a:t>Benefitted households in higher income brackets of FIRST HOME FINANCE market—R3 501—R22 000 p.m.</a:t>
            </a:r>
          </a:p>
          <a:p>
            <a:endParaRPr lang="en-ZA" b="1" dirty="0">
              <a:cs typeface="Arial" panose="020B0604020202020204" pitchFamily="34" charset="0"/>
            </a:endParaRP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B9F3EEA5-36BC-D91D-DB4C-4C5CC38861A5}"/>
              </a:ext>
            </a:extLst>
          </p:cNvPr>
          <p:cNvSpPr txBox="1">
            <a:spLocks/>
          </p:cNvSpPr>
          <p:nvPr/>
        </p:nvSpPr>
        <p:spPr>
          <a:xfrm>
            <a:off x="5772831" y="753825"/>
            <a:ext cx="6064249" cy="52370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>
                <a:cs typeface="Arial" panose="020B0604020202020204" pitchFamily="34" charset="0"/>
              </a:rPr>
              <a:t>New: Various Options—in addition to mortgage  </a:t>
            </a:r>
            <a:endParaRPr lang="en-ZA" sz="2000" b="1" dirty="0">
              <a:cs typeface="Arial" panose="020B0604020202020204" pitchFamily="34" charset="0"/>
            </a:endParaRP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A363F749-E8D4-2BA9-2284-7C8F59570D39}"/>
              </a:ext>
            </a:extLst>
          </p:cNvPr>
          <p:cNvSpPr txBox="1">
            <a:spLocks/>
          </p:cNvSpPr>
          <p:nvPr/>
        </p:nvSpPr>
        <p:spPr>
          <a:xfrm>
            <a:off x="5356000" y="1223273"/>
            <a:ext cx="6897910" cy="549253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457200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n-US" sz="2000" b="1" dirty="0">
                <a:cs typeface="Arial" panose="020B0604020202020204" pitchFamily="34" charset="0"/>
              </a:rPr>
              <a:t>Subsidy only</a:t>
            </a:r>
            <a:r>
              <a:rPr lang="en-US" sz="2000" dirty="0">
                <a:cs typeface="Arial" panose="020B0604020202020204" pitchFamily="34" charset="0"/>
              </a:rPr>
              <a:t>—i.e., subsidy can be used independent of any loan.</a:t>
            </a:r>
            <a:endParaRPr lang="en-ZA" sz="2000" dirty="0">
              <a:cs typeface="Arial" panose="020B0604020202020204" pitchFamily="34" charset="0"/>
            </a:endParaRPr>
          </a:p>
          <a:p>
            <a:pPr marL="514350" indent="-457200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n-ZA" sz="2000" dirty="0">
                <a:cs typeface="Arial" panose="020B0604020202020204" pitchFamily="34" charset="0"/>
              </a:rPr>
              <a:t>First Home Finance with an </a:t>
            </a:r>
            <a:r>
              <a:rPr lang="en-ZA" sz="2000" b="1" dirty="0">
                <a:cs typeface="Arial" panose="020B0604020202020204" pitchFamily="34" charset="0"/>
              </a:rPr>
              <a:t>unsecured housing loan</a:t>
            </a:r>
          </a:p>
          <a:p>
            <a:pPr marL="514350" indent="-457200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n-ZA" sz="2000" dirty="0">
                <a:cs typeface="Arial" panose="020B0604020202020204" pitchFamily="34" charset="0"/>
              </a:rPr>
              <a:t>First Home Finance with </a:t>
            </a:r>
            <a:r>
              <a:rPr lang="en-US" sz="2000" b="1" dirty="0">
                <a:cs typeface="Arial" panose="020B0604020202020204" pitchFamily="34" charset="0"/>
              </a:rPr>
              <a:t>Pension Backed Loans</a:t>
            </a:r>
          </a:p>
          <a:p>
            <a:pPr marL="514350" indent="-457200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n-ZA" sz="2000" dirty="0">
                <a:cs typeface="Arial" panose="020B0604020202020204" pitchFamily="34" charset="0"/>
              </a:rPr>
              <a:t>First Home Finance with </a:t>
            </a:r>
            <a:r>
              <a:rPr lang="en-US" sz="2000" b="1" dirty="0">
                <a:cs typeface="Arial" panose="020B0604020202020204" pitchFamily="34" charset="0"/>
              </a:rPr>
              <a:t>GEHS</a:t>
            </a:r>
            <a:endParaRPr lang="en-ZA" sz="2000" b="1" dirty="0">
              <a:cs typeface="Arial" panose="020B0604020202020204" pitchFamily="34" charset="0"/>
            </a:endParaRPr>
          </a:p>
          <a:p>
            <a:pPr marL="514350" indent="-457200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n-ZA" sz="2000" dirty="0">
                <a:cs typeface="Arial" panose="020B0604020202020204" pitchFamily="34" charset="0"/>
              </a:rPr>
              <a:t>First Home Finance with </a:t>
            </a:r>
            <a:r>
              <a:rPr lang="en-ZA" sz="2000" b="1" dirty="0">
                <a:cs typeface="Arial" panose="020B0604020202020204" pitchFamily="34" charset="0"/>
              </a:rPr>
              <a:t>Employer-Assisted Housing Scheme</a:t>
            </a:r>
          </a:p>
          <a:p>
            <a:pPr marL="514350" indent="-457200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n-ZA" sz="2000" dirty="0">
                <a:cs typeface="Arial" panose="020B0604020202020204" pitchFamily="34" charset="0"/>
              </a:rPr>
              <a:t>First Home Finance with </a:t>
            </a:r>
            <a:r>
              <a:rPr lang="en-US" sz="2000" b="1" dirty="0">
                <a:cs typeface="Arial" panose="020B0604020202020204" pitchFamily="34" charset="0"/>
              </a:rPr>
              <a:t>Community Schemes (e.g. Stokvel)</a:t>
            </a:r>
            <a:r>
              <a:rPr lang="en-ZA" sz="2000" b="1" dirty="0">
                <a:cs typeface="Arial" panose="020B0604020202020204" pitchFamily="34" charset="0"/>
              </a:rPr>
              <a:t> </a:t>
            </a:r>
          </a:p>
          <a:p>
            <a:pPr marL="514350" indent="-457200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n-ZA" sz="2000" dirty="0">
                <a:cs typeface="Arial" panose="020B0604020202020204" pitchFamily="34" charset="0"/>
              </a:rPr>
              <a:t>First Home Finance with </a:t>
            </a:r>
            <a:r>
              <a:rPr lang="en-ZA" sz="2000" b="1" dirty="0">
                <a:cs typeface="Arial" panose="020B0604020202020204" pitchFamily="34" charset="0"/>
              </a:rPr>
              <a:t>instalment sale </a:t>
            </a:r>
            <a:r>
              <a:rPr lang="en-ZA" sz="2000" dirty="0">
                <a:cs typeface="Arial" panose="020B0604020202020204" pitchFamily="34" charset="0"/>
              </a:rPr>
              <a:t>(Deed of alienation Act ) as well as </a:t>
            </a:r>
            <a:r>
              <a:rPr lang="en-ZA" sz="2000" b="1" dirty="0">
                <a:cs typeface="Arial" panose="020B0604020202020204" pitchFamily="34" charset="0"/>
              </a:rPr>
              <a:t>Rent-to-Buy </a:t>
            </a:r>
            <a:r>
              <a:rPr lang="en-ZA" sz="2000" dirty="0">
                <a:cs typeface="Arial" panose="020B0604020202020204" pitchFamily="34" charset="0"/>
              </a:rPr>
              <a:t>(Own) agreements</a:t>
            </a:r>
          </a:p>
          <a:p>
            <a:pPr marL="514350" indent="-457200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n-ZA" sz="2000" dirty="0">
                <a:cs typeface="Arial" panose="020B0604020202020204" pitchFamily="34" charset="0"/>
              </a:rPr>
              <a:t>First Home Finance with </a:t>
            </a:r>
            <a:r>
              <a:rPr lang="en-US" sz="2000" b="1" dirty="0">
                <a:cs typeface="Arial" panose="020B0604020202020204" pitchFamily="34" charset="0"/>
              </a:rPr>
              <a:t>own resources </a:t>
            </a:r>
            <a:r>
              <a:rPr lang="en-US" sz="2000" dirty="0">
                <a:cs typeface="Arial" panose="020B0604020202020204" pitchFamily="34" charset="0"/>
              </a:rPr>
              <a:t>(savings)</a:t>
            </a:r>
          </a:p>
          <a:p>
            <a:pPr marL="514350" indent="-457200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n-US" sz="2000" dirty="0">
                <a:cs typeface="Arial" panose="020B0604020202020204" pitchFamily="34" charset="0"/>
              </a:rPr>
              <a:t>Can be accessed with </a:t>
            </a:r>
            <a:r>
              <a:rPr lang="en-ZA" sz="2000" b="1" dirty="0">
                <a:cs typeface="Arial" panose="020B0604020202020204" pitchFamily="34" charset="0"/>
              </a:rPr>
              <a:t>Permission to Occupy--PTO</a:t>
            </a:r>
            <a:r>
              <a:rPr lang="en-ZA" sz="2000" dirty="0">
                <a:cs typeface="Arial" panose="020B0604020202020204" pitchFamily="34" charset="0"/>
              </a:rPr>
              <a:t> (Traditional Authority)</a:t>
            </a:r>
          </a:p>
          <a:p>
            <a:pPr marL="57150" indent="0">
              <a:lnSpc>
                <a:spcPct val="100000"/>
              </a:lnSpc>
              <a:buNone/>
            </a:pPr>
            <a:endParaRPr lang="en-ZA" sz="1800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ZA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2BC11B8-147E-37B9-1283-F679201FF126}"/>
              </a:ext>
            </a:extLst>
          </p:cNvPr>
          <p:cNvSpPr txBox="1">
            <a:spLocks/>
          </p:cNvSpPr>
          <p:nvPr/>
        </p:nvSpPr>
        <p:spPr>
          <a:xfrm>
            <a:off x="727114" y="906248"/>
            <a:ext cx="4566976" cy="52370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Old: </a:t>
            </a:r>
            <a:r>
              <a: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Mortgage  Option</a:t>
            </a:r>
          </a:p>
        </p:txBody>
      </p:sp>
    </p:spTree>
    <p:extLst>
      <p:ext uri="{BB962C8B-B14F-4D97-AF65-F5344CB8AC3E}">
        <p14:creationId xmlns:p14="http://schemas.microsoft.com/office/powerpoint/2010/main" val="15742407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arallelogram 7"/>
          <p:cNvSpPr/>
          <p:nvPr/>
        </p:nvSpPr>
        <p:spPr>
          <a:xfrm>
            <a:off x="-2" y="6519067"/>
            <a:ext cx="9871077" cy="335757"/>
          </a:xfrm>
          <a:custGeom>
            <a:avLst/>
            <a:gdLst>
              <a:gd name="connsiteX0" fmla="*/ 0 w 10188575"/>
              <a:gd name="connsiteY0" fmla="*/ 166915 h 166915"/>
              <a:gd name="connsiteX1" fmla="*/ 41729 w 10188575"/>
              <a:gd name="connsiteY1" fmla="*/ 0 h 166915"/>
              <a:gd name="connsiteX2" fmla="*/ 10188575 w 10188575"/>
              <a:gd name="connsiteY2" fmla="*/ 0 h 166915"/>
              <a:gd name="connsiteX3" fmla="*/ 10146846 w 10188575"/>
              <a:gd name="connsiteY3" fmla="*/ 166915 h 166915"/>
              <a:gd name="connsiteX4" fmla="*/ 0 w 10188575"/>
              <a:gd name="connsiteY4" fmla="*/ 166915 h 166915"/>
              <a:gd name="connsiteX0" fmla="*/ 17802 w 10146846"/>
              <a:gd name="connsiteY0" fmla="*/ 166915 h 166915"/>
              <a:gd name="connsiteX1" fmla="*/ 0 w 10146846"/>
              <a:gd name="connsiteY1" fmla="*/ 0 h 166915"/>
              <a:gd name="connsiteX2" fmla="*/ 10146846 w 10146846"/>
              <a:gd name="connsiteY2" fmla="*/ 0 h 166915"/>
              <a:gd name="connsiteX3" fmla="*/ 10105117 w 10146846"/>
              <a:gd name="connsiteY3" fmla="*/ 166915 h 166915"/>
              <a:gd name="connsiteX4" fmla="*/ 17802 w 10146846"/>
              <a:gd name="connsiteY4" fmla="*/ 166915 h 166915"/>
              <a:gd name="connsiteX0" fmla="*/ 3514 w 10132558"/>
              <a:gd name="connsiteY0" fmla="*/ 166915 h 166915"/>
              <a:gd name="connsiteX1" fmla="*/ 0 w 10132558"/>
              <a:gd name="connsiteY1" fmla="*/ 2381 h 166915"/>
              <a:gd name="connsiteX2" fmla="*/ 10132558 w 10132558"/>
              <a:gd name="connsiteY2" fmla="*/ 0 h 166915"/>
              <a:gd name="connsiteX3" fmla="*/ 10090829 w 10132558"/>
              <a:gd name="connsiteY3" fmla="*/ 166915 h 166915"/>
              <a:gd name="connsiteX4" fmla="*/ 3514 w 10132558"/>
              <a:gd name="connsiteY4" fmla="*/ 166915 h 166915"/>
              <a:gd name="connsiteX0" fmla="*/ 154 w 10129198"/>
              <a:gd name="connsiteY0" fmla="*/ 166915 h 166915"/>
              <a:gd name="connsiteX1" fmla="*/ 3784 w 10129198"/>
              <a:gd name="connsiteY1" fmla="*/ 0 h 166915"/>
              <a:gd name="connsiteX2" fmla="*/ 10129198 w 10129198"/>
              <a:gd name="connsiteY2" fmla="*/ 0 h 166915"/>
              <a:gd name="connsiteX3" fmla="*/ 10087469 w 10129198"/>
              <a:gd name="connsiteY3" fmla="*/ 166915 h 166915"/>
              <a:gd name="connsiteX4" fmla="*/ 154 w 10129198"/>
              <a:gd name="connsiteY4" fmla="*/ 166915 h 166915"/>
              <a:gd name="connsiteX0" fmla="*/ 239 w 10126902"/>
              <a:gd name="connsiteY0" fmla="*/ 169296 h 169296"/>
              <a:gd name="connsiteX1" fmla="*/ 1488 w 10126902"/>
              <a:gd name="connsiteY1" fmla="*/ 0 h 169296"/>
              <a:gd name="connsiteX2" fmla="*/ 10126902 w 10126902"/>
              <a:gd name="connsiteY2" fmla="*/ 0 h 169296"/>
              <a:gd name="connsiteX3" fmla="*/ 10085173 w 10126902"/>
              <a:gd name="connsiteY3" fmla="*/ 166915 h 169296"/>
              <a:gd name="connsiteX4" fmla="*/ 239 w 10126902"/>
              <a:gd name="connsiteY4" fmla="*/ 169296 h 169296"/>
              <a:gd name="connsiteX0" fmla="*/ 239 w 10425352"/>
              <a:gd name="connsiteY0" fmla="*/ 175887 h 175887"/>
              <a:gd name="connsiteX1" fmla="*/ 1488 w 10425352"/>
              <a:gd name="connsiteY1" fmla="*/ 6591 h 175887"/>
              <a:gd name="connsiteX2" fmla="*/ 10425352 w 10425352"/>
              <a:gd name="connsiteY2" fmla="*/ 0 h 175887"/>
              <a:gd name="connsiteX3" fmla="*/ 10085173 w 10425352"/>
              <a:gd name="connsiteY3" fmla="*/ 173506 h 175887"/>
              <a:gd name="connsiteX4" fmla="*/ 239 w 10425352"/>
              <a:gd name="connsiteY4" fmla="*/ 175887 h 175887"/>
              <a:gd name="connsiteX0" fmla="*/ 239 w 10635515"/>
              <a:gd name="connsiteY0" fmla="*/ 179182 h 179182"/>
              <a:gd name="connsiteX1" fmla="*/ 1488 w 10635515"/>
              <a:gd name="connsiteY1" fmla="*/ 9886 h 179182"/>
              <a:gd name="connsiteX2" fmla="*/ 10635515 w 10635515"/>
              <a:gd name="connsiteY2" fmla="*/ 0 h 179182"/>
              <a:gd name="connsiteX3" fmla="*/ 10085173 w 10635515"/>
              <a:gd name="connsiteY3" fmla="*/ 176801 h 179182"/>
              <a:gd name="connsiteX4" fmla="*/ 239 w 10635515"/>
              <a:gd name="connsiteY4" fmla="*/ 179182 h 179182"/>
              <a:gd name="connsiteX0" fmla="*/ 239 w 10635515"/>
              <a:gd name="connsiteY0" fmla="*/ 179182 h 179182"/>
              <a:gd name="connsiteX1" fmla="*/ 1488 w 10635515"/>
              <a:gd name="connsiteY1" fmla="*/ 9886 h 179182"/>
              <a:gd name="connsiteX2" fmla="*/ 10635515 w 10635515"/>
              <a:gd name="connsiteY2" fmla="*/ 0 h 179182"/>
              <a:gd name="connsiteX3" fmla="*/ 10224620 w 10635515"/>
              <a:gd name="connsiteY3" fmla="*/ 178449 h 179182"/>
              <a:gd name="connsiteX4" fmla="*/ 239 w 10635515"/>
              <a:gd name="connsiteY4" fmla="*/ 179182 h 179182"/>
              <a:gd name="connsiteX0" fmla="*/ 239 w 10635515"/>
              <a:gd name="connsiteY0" fmla="*/ 174239 h 174239"/>
              <a:gd name="connsiteX1" fmla="*/ 1488 w 10635515"/>
              <a:gd name="connsiteY1" fmla="*/ 4943 h 174239"/>
              <a:gd name="connsiteX2" fmla="*/ 10635515 w 10635515"/>
              <a:gd name="connsiteY2" fmla="*/ 0 h 174239"/>
              <a:gd name="connsiteX3" fmla="*/ 10224620 w 10635515"/>
              <a:gd name="connsiteY3" fmla="*/ 173506 h 174239"/>
              <a:gd name="connsiteX4" fmla="*/ 239 w 10635515"/>
              <a:gd name="connsiteY4" fmla="*/ 174239 h 174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35515" h="174239">
                <a:moveTo>
                  <a:pt x="239" y="174239"/>
                </a:moveTo>
                <a:cubicBezTo>
                  <a:pt x="-932" y="119394"/>
                  <a:pt x="2659" y="59788"/>
                  <a:pt x="1488" y="4943"/>
                </a:cubicBezTo>
                <a:lnTo>
                  <a:pt x="10635515" y="0"/>
                </a:lnTo>
                <a:lnTo>
                  <a:pt x="10224620" y="173506"/>
                </a:lnTo>
                <a:lnTo>
                  <a:pt x="239" y="174239"/>
                </a:lnTo>
                <a:close/>
              </a:path>
            </a:pathLst>
          </a:custGeom>
          <a:pattFill prst="pct7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Parallelogram 10"/>
          <p:cNvSpPr/>
          <p:nvPr/>
        </p:nvSpPr>
        <p:spPr>
          <a:xfrm>
            <a:off x="10360480" y="6519067"/>
            <a:ext cx="1831520" cy="330199"/>
          </a:xfrm>
          <a:custGeom>
            <a:avLst/>
            <a:gdLst>
              <a:gd name="connsiteX0" fmla="*/ 0 w 1983938"/>
              <a:gd name="connsiteY0" fmla="*/ 166914 h 166914"/>
              <a:gd name="connsiteX1" fmla="*/ 41729 w 1983938"/>
              <a:gd name="connsiteY1" fmla="*/ 0 h 166914"/>
              <a:gd name="connsiteX2" fmla="*/ 1983938 w 1983938"/>
              <a:gd name="connsiteY2" fmla="*/ 0 h 166914"/>
              <a:gd name="connsiteX3" fmla="*/ 1942210 w 1983938"/>
              <a:gd name="connsiteY3" fmla="*/ 166914 h 166914"/>
              <a:gd name="connsiteX4" fmla="*/ 0 w 1983938"/>
              <a:gd name="connsiteY4" fmla="*/ 166914 h 166914"/>
              <a:gd name="connsiteX0" fmla="*/ 0 w 1942210"/>
              <a:gd name="connsiteY0" fmla="*/ 166914 h 166914"/>
              <a:gd name="connsiteX1" fmla="*/ 41729 w 1942210"/>
              <a:gd name="connsiteY1" fmla="*/ 0 h 166914"/>
              <a:gd name="connsiteX2" fmla="*/ 1910120 w 1942210"/>
              <a:gd name="connsiteY2" fmla="*/ 0 h 166914"/>
              <a:gd name="connsiteX3" fmla="*/ 1942210 w 1942210"/>
              <a:gd name="connsiteY3" fmla="*/ 166914 h 166914"/>
              <a:gd name="connsiteX4" fmla="*/ 0 w 1942210"/>
              <a:gd name="connsiteY4" fmla="*/ 166914 h 166914"/>
              <a:gd name="connsiteX0" fmla="*/ 0 w 1913635"/>
              <a:gd name="connsiteY0" fmla="*/ 166914 h 166914"/>
              <a:gd name="connsiteX1" fmla="*/ 41729 w 1913635"/>
              <a:gd name="connsiteY1" fmla="*/ 0 h 166914"/>
              <a:gd name="connsiteX2" fmla="*/ 1910120 w 1913635"/>
              <a:gd name="connsiteY2" fmla="*/ 0 h 166914"/>
              <a:gd name="connsiteX3" fmla="*/ 1913635 w 1913635"/>
              <a:gd name="connsiteY3" fmla="*/ 166914 h 166914"/>
              <a:gd name="connsiteX4" fmla="*/ 0 w 1913635"/>
              <a:gd name="connsiteY4" fmla="*/ 166914 h 166914"/>
              <a:gd name="connsiteX0" fmla="*/ 0 w 1913635"/>
              <a:gd name="connsiteY0" fmla="*/ 170187 h 170187"/>
              <a:gd name="connsiteX1" fmla="*/ 352879 w 1913635"/>
              <a:gd name="connsiteY1" fmla="*/ 0 h 170187"/>
              <a:gd name="connsiteX2" fmla="*/ 1910120 w 1913635"/>
              <a:gd name="connsiteY2" fmla="*/ 3273 h 170187"/>
              <a:gd name="connsiteX3" fmla="*/ 1913635 w 1913635"/>
              <a:gd name="connsiteY3" fmla="*/ 170187 h 170187"/>
              <a:gd name="connsiteX4" fmla="*/ 0 w 1913635"/>
              <a:gd name="connsiteY4" fmla="*/ 170187 h 170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3635" h="170187">
                <a:moveTo>
                  <a:pt x="0" y="170187"/>
                </a:moveTo>
                <a:lnTo>
                  <a:pt x="352879" y="0"/>
                </a:lnTo>
                <a:lnTo>
                  <a:pt x="1910120" y="3273"/>
                </a:lnTo>
                <a:cubicBezTo>
                  <a:pt x="1911292" y="58911"/>
                  <a:pt x="1912463" y="114549"/>
                  <a:pt x="1913635" y="170187"/>
                </a:cubicBezTo>
                <a:lnTo>
                  <a:pt x="0" y="170187"/>
                </a:lnTo>
                <a:close/>
              </a:path>
            </a:pathLst>
          </a:custGeom>
          <a:solidFill>
            <a:schemeClr val="accent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Parallelogram 12"/>
          <p:cNvSpPr/>
          <p:nvPr/>
        </p:nvSpPr>
        <p:spPr>
          <a:xfrm>
            <a:off x="9680574" y="6524623"/>
            <a:ext cx="841376" cy="330201"/>
          </a:xfrm>
          <a:custGeom>
            <a:avLst/>
            <a:gdLst>
              <a:gd name="connsiteX0" fmla="*/ 0 w 812801"/>
              <a:gd name="connsiteY0" fmla="*/ 333376 h 333376"/>
              <a:gd name="connsiteX1" fmla="*/ 83344 w 812801"/>
              <a:gd name="connsiteY1" fmla="*/ 0 h 333376"/>
              <a:gd name="connsiteX2" fmla="*/ 812801 w 812801"/>
              <a:gd name="connsiteY2" fmla="*/ 0 h 333376"/>
              <a:gd name="connsiteX3" fmla="*/ 729457 w 812801"/>
              <a:gd name="connsiteY3" fmla="*/ 333376 h 333376"/>
              <a:gd name="connsiteX4" fmla="*/ 0 w 812801"/>
              <a:gd name="connsiteY4" fmla="*/ 333376 h 333376"/>
              <a:gd name="connsiteX0" fmla="*/ 0 w 1111251"/>
              <a:gd name="connsiteY0" fmla="*/ 330201 h 333376"/>
              <a:gd name="connsiteX1" fmla="*/ 381794 w 1111251"/>
              <a:gd name="connsiteY1" fmla="*/ 0 h 333376"/>
              <a:gd name="connsiteX2" fmla="*/ 1111251 w 1111251"/>
              <a:gd name="connsiteY2" fmla="*/ 0 h 333376"/>
              <a:gd name="connsiteX3" fmla="*/ 1027907 w 1111251"/>
              <a:gd name="connsiteY3" fmla="*/ 333376 h 333376"/>
              <a:gd name="connsiteX4" fmla="*/ 0 w 1111251"/>
              <a:gd name="connsiteY4" fmla="*/ 330201 h 333376"/>
              <a:gd name="connsiteX0" fmla="*/ 0 w 1111251"/>
              <a:gd name="connsiteY0" fmla="*/ 330201 h 330201"/>
              <a:gd name="connsiteX1" fmla="*/ 381794 w 1111251"/>
              <a:gd name="connsiteY1" fmla="*/ 0 h 330201"/>
              <a:gd name="connsiteX2" fmla="*/ 1111251 w 1111251"/>
              <a:gd name="connsiteY2" fmla="*/ 0 h 330201"/>
              <a:gd name="connsiteX3" fmla="*/ 805657 w 1111251"/>
              <a:gd name="connsiteY3" fmla="*/ 320676 h 330201"/>
              <a:gd name="connsiteX4" fmla="*/ 0 w 1111251"/>
              <a:gd name="connsiteY4" fmla="*/ 330201 h 330201"/>
              <a:gd name="connsiteX0" fmla="*/ 0 w 1111251"/>
              <a:gd name="connsiteY0" fmla="*/ 330201 h 330201"/>
              <a:gd name="connsiteX1" fmla="*/ 381794 w 1111251"/>
              <a:gd name="connsiteY1" fmla="*/ 0 h 330201"/>
              <a:gd name="connsiteX2" fmla="*/ 1111251 w 1111251"/>
              <a:gd name="connsiteY2" fmla="*/ 0 h 330201"/>
              <a:gd name="connsiteX3" fmla="*/ 450057 w 1111251"/>
              <a:gd name="connsiteY3" fmla="*/ 330201 h 330201"/>
              <a:gd name="connsiteX4" fmla="*/ 0 w 1111251"/>
              <a:gd name="connsiteY4" fmla="*/ 330201 h 330201"/>
              <a:gd name="connsiteX0" fmla="*/ 0 w 1111251"/>
              <a:gd name="connsiteY0" fmla="*/ 330201 h 330201"/>
              <a:gd name="connsiteX1" fmla="*/ 381794 w 1111251"/>
              <a:gd name="connsiteY1" fmla="*/ 0 h 330201"/>
              <a:gd name="connsiteX2" fmla="*/ 1111251 w 1111251"/>
              <a:gd name="connsiteY2" fmla="*/ 0 h 330201"/>
              <a:gd name="connsiteX3" fmla="*/ 450057 w 1111251"/>
              <a:gd name="connsiteY3" fmla="*/ 330201 h 330201"/>
              <a:gd name="connsiteX4" fmla="*/ 0 w 1111251"/>
              <a:gd name="connsiteY4" fmla="*/ 330201 h 330201"/>
              <a:gd name="connsiteX0" fmla="*/ 0 w 815976"/>
              <a:gd name="connsiteY0" fmla="*/ 330201 h 330201"/>
              <a:gd name="connsiteX1" fmla="*/ 381794 w 815976"/>
              <a:gd name="connsiteY1" fmla="*/ 0 h 330201"/>
              <a:gd name="connsiteX2" fmla="*/ 815976 w 815976"/>
              <a:gd name="connsiteY2" fmla="*/ 0 h 330201"/>
              <a:gd name="connsiteX3" fmla="*/ 450057 w 815976"/>
              <a:gd name="connsiteY3" fmla="*/ 330201 h 330201"/>
              <a:gd name="connsiteX4" fmla="*/ 0 w 815976"/>
              <a:gd name="connsiteY4" fmla="*/ 330201 h 330201"/>
              <a:gd name="connsiteX0" fmla="*/ 0 w 841376"/>
              <a:gd name="connsiteY0" fmla="*/ 330201 h 330201"/>
              <a:gd name="connsiteX1" fmla="*/ 381794 w 841376"/>
              <a:gd name="connsiteY1" fmla="*/ 0 h 330201"/>
              <a:gd name="connsiteX2" fmla="*/ 841376 w 841376"/>
              <a:gd name="connsiteY2" fmla="*/ 0 h 330201"/>
              <a:gd name="connsiteX3" fmla="*/ 450057 w 841376"/>
              <a:gd name="connsiteY3" fmla="*/ 330201 h 330201"/>
              <a:gd name="connsiteX4" fmla="*/ 0 w 841376"/>
              <a:gd name="connsiteY4" fmla="*/ 330201 h 330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1376" h="330201">
                <a:moveTo>
                  <a:pt x="0" y="330201"/>
                </a:moveTo>
                <a:lnTo>
                  <a:pt x="381794" y="0"/>
                </a:lnTo>
                <a:lnTo>
                  <a:pt x="841376" y="0"/>
                </a:lnTo>
                <a:lnTo>
                  <a:pt x="450057" y="330201"/>
                </a:lnTo>
                <a:lnTo>
                  <a:pt x="0" y="330201"/>
                </a:ln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6EBDAB-6567-4BB5-A72D-B8C120B081C9}"/>
              </a:ext>
            </a:extLst>
          </p:cNvPr>
          <p:cNvSpPr txBox="1"/>
          <p:nvPr/>
        </p:nvSpPr>
        <p:spPr>
          <a:xfrm>
            <a:off x="30145" y="6484140"/>
            <a:ext cx="9650430" cy="37385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354013"/>
            <a:endParaRPr lang="en-US" sz="1000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87B35D-F68B-4006-AC19-5A5266096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7102F09-8F7D-4EC1-9AE5-82CA77F49212}" type="slidenum">
              <a:rPr lang="en-ZA" smtClean="0"/>
              <a:pPr/>
              <a:t>5</a:t>
            </a:fld>
            <a:endParaRPr lang="en-ZA" b="1" dirty="0">
              <a:solidFill>
                <a:schemeClr val="tx1"/>
              </a:solidFill>
            </a:endParaRP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3183EB81-BC0E-2132-2B13-263D0796A3D2}"/>
              </a:ext>
            </a:extLst>
          </p:cNvPr>
          <p:cNvSpPr txBox="1">
            <a:spLocks/>
          </p:cNvSpPr>
          <p:nvPr/>
        </p:nvSpPr>
        <p:spPr>
          <a:xfrm>
            <a:off x="23661" y="8734"/>
            <a:ext cx="12144678" cy="1044053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3200" b="1" kern="1200">
                <a:solidFill>
                  <a:srgbClr val="9A9B9C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  <a:extLst/>
          </a:lstStyle>
          <a:p>
            <a:pPr lvl="0" algn="ctr">
              <a:defRPr/>
            </a:pP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LEVEL: CURRENT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SUBSIDY QUANTUM RANGE—w.e.f. 1 April 2023</a:t>
            </a:r>
            <a:endParaRPr lang="en-GB" kern="0" dirty="0">
              <a:solidFill>
                <a:schemeClr val="tx1"/>
              </a:solidFill>
            </a:endParaRPr>
          </a:p>
        </p:txBody>
      </p:sp>
      <p:pic>
        <p:nvPicPr>
          <p:cNvPr id="2" name="Content Placeholder 7">
            <a:extLst>
              <a:ext uri="{FF2B5EF4-FFF2-40B4-BE49-F238E27FC236}">
                <a16:creationId xmlns:a16="http://schemas.microsoft.com/office/drawing/2014/main" id="{90C71793-EA76-732D-D87C-8EAF9C87D5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0860"/>
          <a:stretch/>
        </p:blipFill>
        <p:spPr>
          <a:xfrm>
            <a:off x="30145" y="1502055"/>
            <a:ext cx="7123130" cy="5355945"/>
          </a:xfrm>
        </p:spPr>
      </p:pic>
      <p:pic>
        <p:nvPicPr>
          <p:cNvPr id="10" name="Picture 2" descr="First Home Finance">
            <a:extLst>
              <a:ext uri="{FF2B5EF4-FFF2-40B4-BE49-F238E27FC236}">
                <a16:creationId xmlns:a16="http://schemas.microsoft.com/office/drawing/2014/main" id="{7FDD5B07-F76B-EFE2-3828-9170D00CEF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85"/>
          <a:stretch/>
        </p:blipFill>
        <p:spPr bwMode="auto">
          <a:xfrm>
            <a:off x="7277101" y="1093269"/>
            <a:ext cx="4914899" cy="5269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DDA51B6-5EF1-A834-E32D-49369B3BF83C}"/>
              </a:ext>
            </a:extLst>
          </p:cNvPr>
          <p:cNvSpPr/>
          <p:nvPr/>
        </p:nvSpPr>
        <p:spPr>
          <a:xfrm>
            <a:off x="30145" y="1052787"/>
            <a:ext cx="5004564" cy="43180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b="1" dirty="0">
                <a:solidFill>
                  <a:schemeClr val="tx1"/>
                </a:solidFill>
              </a:rPr>
              <a:t>GROSS INCOME BRACKET</a:t>
            </a:r>
          </a:p>
        </p:txBody>
      </p:sp>
    </p:spTree>
    <p:extLst>
      <p:ext uri="{BB962C8B-B14F-4D97-AF65-F5344CB8AC3E}">
        <p14:creationId xmlns:p14="http://schemas.microsoft.com/office/powerpoint/2010/main" val="2375173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26396-2D04-EA46-B61F-60EB1F2DB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216938"/>
            <a:ext cx="11455400" cy="464099"/>
          </a:xfrm>
          <a:solidFill>
            <a:srgbClr val="FFC000"/>
          </a:solidFill>
        </p:spPr>
        <p:txBody>
          <a:bodyPr anchor="ctr"/>
          <a:lstStyle/>
          <a:p>
            <a:pPr algn="ctr"/>
            <a:r>
              <a:rPr lang="en-US" sz="2000" kern="0" dirty="0">
                <a:solidFill>
                  <a:schemeClr val="tx1"/>
                </a:solidFill>
                <a:effectLst/>
              </a:rPr>
              <a:t>WHAT FIRST HOME FINANCE CAN BE USED FOR?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32D973-F4EE-2B42-85CC-C751611CFF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81037"/>
            <a:ext cx="11988800" cy="6176963"/>
          </a:xfrm>
        </p:spPr>
        <p:txBody>
          <a:bodyPr>
            <a:normAutofit fontScale="32500" lnSpcReduction="20000"/>
          </a:bodyPr>
          <a:lstStyle/>
          <a:p>
            <a:pPr marL="1400175" lvl="2" indent="-85725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endParaRPr lang="en-ZA" sz="7200" dirty="0">
              <a:effectLst/>
              <a:latin typeface="+mn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400175" lvl="2" indent="-85725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ZA" sz="6200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To </a:t>
            </a:r>
            <a:r>
              <a:rPr lang="en-ZA" sz="6200" b="1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buy an already-built house</a:t>
            </a:r>
            <a:r>
              <a:rPr lang="en-ZA" sz="6200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, whether brand new or existing</a:t>
            </a:r>
          </a:p>
          <a:p>
            <a:pPr marL="1400175" lvl="2" indent="-857250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ZA" sz="6200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To </a:t>
            </a:r>
            <a:r>
              <a:rPr lang="en-ZA" sz="6200" b="1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buy a housing stand </a:t>
            </a:r>
            <a:r>
              <a:rPr lang="en-ZA" sz="6200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but which must be</a:t>
            </a:r>
            <a:r>
              <a:rPr lang="en-ZA" sz="6200" b="1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: (1)</a:t>
            </a:r>
            <a:r>
              <a:rPr lang="en-ZA" sz="6200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connected to municipal services</a:t>
            </a:r>
            <a:r>
              <a:rPr lang="en-GB" sz="6200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/</a:t>
            </a:r>
            <a:r>
              <a:rPr lang="en-ZA" sz="6200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off-the grid sources; </a:t>
            </a:r>
            <a:r>
              <a:rPr lang="en-ZA" sz="6200" b="1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(2) </a:t>
            </a:r>
            <a:r>
              <a:rPr lang="en-ZA" sz="6200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zoned for housing. </a:t>
            </a:r>
          </a:p>
          <a:p>
            <a:pPr marL="1400175" lvl="2" indent="-857250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ZA" sz="6200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To </a:t>
            </a:r>
            <a:r>
              <a:rPr lang="en-ZA" sz="6200" b="1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pay for the building of a house </a:t>
            </a:r>
            <a:r>
              <a:rPr lang="en-ZA" sz="6200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on a stand which the </a:t>
            </a:r>
            <a:r>
              <a:rPr lang="en-ZA" sz="6200" b="1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household/applicant already owns (including stands which are part of IRDP Projects)  </a:t>
            </a:r>
            <a:r>
              <a:rPr lang="en-ZA" sz="6200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and which must be: (1) connected to municipal services/off the grid sources; (2) zoned for housing; (3) enrolled with NHBRC; and (4) linked to a building contract with an NHBRC-registered contractor. </a:t>
            </a:r>
          </a:p>
          <a:p>
            <a:pPr marL="1400175" lvl="2" indent="-857250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ZA" sz="6200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To </a:t>
            </a:r>
            <a:r>
              <a:rPr lang="en-ZA" sz="6200" b="1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buy or build a house on a stand</a:t>
            </a:r>
            <a:r>
              <a:rPr lang="en-ZA" sz="6200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: (1) that is owned by or vested with the government or a government-recognised traditional authority  (2) which may or may not be connected to permanent municipal services; but (3) which must be attached to a </a:t>
            </a:r>
            <a:r>
              <a:rPr lang="en-ZA" sz="6200" b="1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Permission to Occupy (PTO)</a:t>
            </a:r>
            <a:r>
              <a:rPr lang="en-ZA" sz="6200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issued by government recognised traditional authority</a:t>
            </a:r>
          </a:p>
          <a:p>
            <a:pPr marL="1400175" lvl="2" indent="-857250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6200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To </a:t>
            </a:r>
            <a:r>
              <a:rPr lang="en-US" sz="6200" b="1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pay</a:t>
            </a:r>
            <a:r>
              <a:rPr lang="en-US" sz="6200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for </a:t>
            </a:r>
            <a:r>
              <a:rPr lang="en-US" sz="6200" b="1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house buying costs</a:t>
            </a:r>
            <a:r>
              <a:rPr lang="en-US" sz="6200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(such as </a:t>
            </a:r>
            <a:r>
              <a:rPr lang="en-US" sz="6200" b="1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conveyancing fee, transfer fee, deposit, NHBRC enrolment fee</a:t>
            </a:r>
            <a:r>
              <a:rPr lang="en-US" sz="6200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, etc.)</a:t>
            </a:r>
            <a:r>
              <a:rPr lang="en-ZA" sz="6200" dirty="0"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ZA" sz="6200" dirty="0"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847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26396-2D04-EA46-B61F-60EB1F2DB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524" y="216938"/>
            <a:ext cx="11632476" cy="464099"/>
          </a:xfrm>
          <a:solidFill>
            <a:srgbClr val="FFC000"/>
          </a:solidFill>
        </p:spPr>
        <p:txBody>
          <a:bodyPr anchor="ctr"/>
          <a:lstStyle/>
          <a:p>
            <a:pPr algn="ctr"/>
            <a:r>
              <a:rPr lang="en-US" sz="2000" kern="0" dirty="0">
                <a:solidFill>
                  <a:schemeClr val="tx1"/>
                </a:solidFill>
                <a:effectLst/>
              </a:rPr>
              <a:t>WHO </a:t>
            </a:r>
            <a:r>
              <a:rPr lang="en-US" kern="0" dirty="0"/>
              <a:t>MAY</a:t>
            </a:r>
            <a:r>
              <a:rPr lang="en-US" sz="2000" kern="0" dirty="0">
                <a:solidFill>
                  <a:schemeClr val="tx1"/>
                </a:solidFill>
                <a:effectLst/>
              </a:rPr>
              <a:t> APPLY FOR THE FIRST HOME FINANCE SUBSIDY?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32D973-F4EE-2B42-85CC-C751611CFF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81037"/>
            <a:ext cx="12192000" cy="6246537"/>
          </a:xfrm>
        </p:spPr>
        <p:txBody>
          <a:bodyPr>
            <a:noAutofit/>
          </a:bodyPr>
          <a:lstStyle/>
          <a:p>
            <a:pPr marL="469900" marR="296545" lvl="1" indent="0">
              <a:lnSpc>
                <a:spcPct val="100000"/>
              </a:lnSpc>
              <a:spcBef>
                <a:spcPts val="100"/>
              </a:spcBef>
              <a:buNone/>
            </a:pPr>
            <a:endParaRPr lang="en-GB" sz="1800" b="1" i="1" spc="10" dirty="0">
              <a:solidFill>
                <a:srgbClr val="41404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69900" marR="296545" lvl="1" indent="0">
              <a:lnSpc>
                <a:spcPct val="100000"/>
              </a:lnSpc>
              <a:spcBef>
                <a:spcPts val="100"/>
              </a:spcBef>
              <a:buNone/>
            </a:pPr>
            <a:r>
              <a:rPr lang="en-GB" sz="2000" b="1" i="1" spc="10" dirty="0">
                <a:solidFill>
                  <a:srgbClr val="414042"/>
                </a:solidFill>
                <a:latin typeface="+mn-lt"/>
                <a:cs typeface="Calibri" panose="020F0502020204030204" pitchFamily="34" charset="0"/>
              </a:rPr>
              <a:t>Applicants </a:t>
            </a:r>
            <a:r>
              <a:rPr lang="en-GB" sz="2000" b="1" i="1" spc="5" dirty="0">
                <a:solidFill>
                  <a:srgbClr val="414042"/>
                </a:solidFill>
                <a:latin typeface="+mn-lt"/>
                <a:cs typeface="Calibri" panose="020F0502020204030204" pitchFamily="34" charset="0"/>
              </a:rPr>
              <a:t>intending </a:t>
            </a:r>
            <a:r>
              <a:rPr lang="en-GB" sz="2000" b="1" i="1" spc="25" dirty="0">
                <a:solidFill>
                  <a:srgbClr val="414042"/>
                </a:solidFill>
                <a:latin typeface="+mn-lt"/>
                <a:cs typeface="Calibri" panose="020F0502020204030204" pitchFamily="34" charset="0"/>
              </a:rPr>
              <a:t>to </a:t>
            </a:r>
            <a:r>
              <a:rPr lang="en-GB" sz="2000" b="1" i="1" dirty="0">
                <a:solidFill>
                  <a:srgbClr val="414042"/>
                </a:solidFill>
                <a:latin typeface="+mn-lt"/>
                <a:cs typeface="Calibri" panose="020F0502020204030204" pitchFamily="34" charset="0"/>
              </a:rPr>
              <a:t>acquire </a:t>
            </a:r>
            <a:r>
              <a:rPr lang="en-GB" sz="2000" b="1" i="1" spc="-5" dirty="0">
                <a:solidFill>
                  <a:srgbClr val="414042"/>
                </a:solidFill>
                <a:latin typeface="+mn-lt"/>
                <a:cs typeface="Calibri" panose="020F0502020204030204" pitchFamily="34" charset="0"/>
              </a:rPr>
              <a:t>residential </a:t>
            </a:r>
            <a:r>
              <a:rPr lang="en-GB" sz="2000" b="1" i="1" spc="10" dirty="0">
                <a:solidFill>
                  <a:srgbClr val="414042"/>
                </a:solidFill>
                <a:latin typeface="+mn-lt"/>
                <a:cs typeface="Calibri" panose="020F0502020204030204" pitchFamily="34" charset="0"/>
              </a:rPr>
              <a:t>property </a:t>
            </a:r>
            <a:r>
              <a:rPr lang="en-GB" sz="2000" b="1" i="1" dirty="0">
                <a:solidFill>
                  <a:srgbClr val="414042"/>
                </a:solidFill>
                <a:latin typeface="+mn-lt"/>
                <a:cs typeface="Calibri" panose="020F0502020204030204" pitchFamily="34" charset="0"/>
              </a:rPr>
              <a:t>may </a:t>
            </a:r>
            <a:r>
              <a:rPr lang="en-GB" sz="2000" b="1" i="1" spc="10" dirty="0">
                <a:solidFill>
                  <a:srgbClr val="414042"/>
                </a:solidFill>
                <a:latin typeface="+mn-lt"/>
                <a:cs typeface="Calibri" panose="020F0502020204030204" pitchFamily="34" charset="0"/>
              </a:rPr>
              <a:t>apply</a:t>
            </a:r>
            <a:r>
              <a:rPr lang="en-GB" sz="2000" b="1" i="1" spc="-20" dirty="0">
                <a:solidFill>
                  <a:srgbClr val="414042"/>
                </a:solidFill>
                <a:latin typeface="+mn-lt"/>
                <a:cs typeface="Calibri" panose="020F0502020204030204" pitchFamily="34" charset="0"/>
              </a:rPr>
              <a:t> </a:t>
            </a:r>
            <a:r>
              <a:rPr lang="en-GB" sz="2000" b="1" i="1" spc="10" dirty="0">
                <a:solidFill>
                  <a:srgbClr val="414042"/>
                </a:solidFill>
                <a:latin typeface="+mn-lt"/>
                <a:cs typeface="Calibri" panose="020F0502020204030204" pitchFamily="34" charset="0"/>
              </a:rPr>
              <a:t>for </a:t>
            </a:r>
            <a:r>
              <a:rPr lang="en-GB" sz="2000" b="1" i="1" spc="-20" dirty="0">
                <a:solidFill>
                  <a:srgbClr val="414042"/>
                </a:solidFill>
                <a:latin typeface="+mn-lt"/>
                <a:cs typeface="Calibri" panose="020F0502020204030204" pitchFamily="34" charset="0"/>
              </a:rPr>
              <a:t>First Home Finance </a:t>
            </a:r>
            <a:r>
              <a:rPr lang="en-GB" sz="2000" b="1" i="1" spc="5" dirty="0">
                <a:solidFill>
                  <a:srgbClr val="414042"/>
                </a:solidFill>
                <a:latin typeface="+mn-lt"/>
                <a:cs typeface="Calibri" panose="020F0502020204030204" pitchFamily="34" charset="0"/>
              </a:rPr>
              <a:t>if </a:t>
            </a:r>
            <a:r>
              <a:rPr lang="en-GB" sz="2000" b="1" i="1" dirty="0">
                <a:solidFill>
                  <a:srgbClr val="414042"/>
                </a:solidFill>
                <a:latin typeface="+mn-lt"/>
                <a:cs typeface="Calibri" panose="020F0502020204030204" pitchFamily="34" charset="0"/>
              </a:rPr>
              <a:t>they meet </a:t>
            </a:r>
            <a:r>
              <a:rPr lang="en-GB" sz="2000" b="1" i="1" spc="5" dirty="0">
                <a:solidFill>
                  <a:srgbClr val="414042"/>
                </a:solidFill>
                <a:latin typeface="+mn-lt"/>
                <a:cs typeface="Calibri" panose="020F0502020204030204" pitchFamily="34" charset="0"/>
              </a:rPr>
              <a:t>the </a:t>
            </a:r>
            <a:r>
              <a:rPr lang="en-GB" sz="2000" b="1" i="1" spc="10" dirty="0">
                <a:solidFill>
                  <a:srgbClr val="414042"/>
                </a:solidFill>
                <a:latin typeface="+mn-lt"/>
                <a:cs typeface="Calibri" panose="020F0502020204030204" pitchFamily="34" charset="0"/>
              </a:rPr>
              <a:t>following </a:t>
            </a:r>
            <a:r>
              <a:rPr lang="en-GB" sz="2000" b="1" i="1" spc="5" dirty="0">
                <a:solidFill>
                  <a:srgbClr val="414042"/>
                </a:solidFill>
                <a:latin typeface="+mn-lt"/>
                <a:cs typeface="Calibri" panose="020F0502020204030204" pitchFamily="34" charset="0"/>
              </a:rPr>
              <a:t>qualifying</a:t>
            </a:r>
            <a:r>
              <a:rPr lang="en-GB" sz="2000" b="1" i="1" dirty="0">
                <a:solidFill>
                  <a:srgbClr val="414042"/>
                </a:solidFill>
                <a:latin typeface="+mn-lt"/>
                <a:cs typeface="Calibri" panose="020F0502020204030204" pitchFamily="34" charset="0"/>
              </a:rPr>
              <a:t> </a:t>
            </a:r>
            <a:r>
              <a:rPr lang="en-GB" sz="2000" b="1" i="1" spc="5" dirty="0">
                <a:solidFill>
                  <a:srgbClr val="414042"/>
                </a:solidFill>
                <a:latin typeface="+mn-lt"/>
                <a:cs typeface="Calibri" panose="020F0502020204030204" pitchFamily="34" charset="0"/>
              </a:rPr>
              <a:t>criteria:-</a:t>
            </a:r>
          </a:p>
          <a:p>
            <a:pPr marL="469900" marR="296545" lvl="1" indent="0">
              <a:lnSpc>
                <a:spcPct val="100000"/>
              </a:lnSpc>
              <a:spcBef>
                <a:spcPts val="100"/>
              </a:spcBef>
              <a:buNone/>
            </a:pPr>
            <a:endParaRPr lang="en-GB" sz="2000" b="1" i="1" spc="5" dirty="0">
              <a:solidFill>
                <a:srgbClr val="414042"/>
              </a:solidFill>
              <a:latin typeface="+mn-lt"/>
              <a:cs typeface="Calibri" panose="020F0502020204030204" pitchFamily="34" charset="0"/>
            </a:endParaRPr>
          </a:p>
          <a:p>
            <a:pPr marL="1041400" marR="5080" lvl="1" indent="-342900">
              <a:lnSpc>
                <a:spcPct val="150000"/>
              </a:lnSpc>
              <a:buFont typeface="Wingdings" panose="05000000000000000000" pitchFamily="2" charset="2"/>
              <a:buChar char="q"/>
              <a:tabLst>
                <a:tab pos="240665" algn="l"/>
                <a:tab pos="241300" algn="l"/>
              </a:tabLst>
            </a:pPr>
            <a:r>
              <a:rPr lang="en-GB" sz="2000" b="1" spc="5" dirty="0">
                <a:solidFill>
                  <a:srgbClr val="414042"/>
                </a:solidFill>
                <a:latin typeface="+mn-lt"/>
                <a:cs typeface="Calibri" panose="020F0502020204030204" pitchFamily="34" charset="0"/>
              </a:rPr>
              <a:t>South </a:t>
            </a:r>
            <a:r>
              <a:rPr lang="en-GB" sz="2000" b="1" dirty="0">
                <a:solidFill>
                  <a:srgbClr val="414042"/>
                </a:solidFill>
                <a:latin typeface="+mn-lt"/>
                <a:cs typeface="Calibri" panose="020F0502020204030204" pitchFamily="34" charset="0"/>
              </a:rPr>
              <a:t>African citizen </a:t>
            </a:r>
            <a:r>
              <a:rPr lang="en-GB" sz="2000" spc="15" dirty="0">
                <a:solidFill>
                  <a:srgbClr val="414042"/>
                </a:solidFill>
                <a:latin typeface="+mn-lt"/>
                <a:cs typeface="Calibri" panose="020F0502020204030204" pitchFamily="34" charset="0"/>
              </a:rPr>
              <a:t>with </a:t>
            </a:r>
            <a:r>
              <a:rPr lang="en-GB" sz="2000" spc="-20" dirty="0">
                <a:solidFill>
                  <a:srgbClr val="414042"/>
                </a:solidFill>
                <a:latin typeface="+mn-lt"/>
                <a:cs typeface="Calibri" panose="020F0502020204030204" pitchFamily="34" charset="0"/>
              </a:rPr>
              <a:t>a </a:t>
            </a:r>
            <a:r>
              <a:rPr lang="en-GB" sz="2000" dirty="0">
                <a:solidFill>
                  <a:srgbClr val="414042"/>
                </a:solidFill>
                <a:latin typeface="+mn-lt"/>
                <a:cs typeface="Calibri" panose="020F0502020204030204" pitchFamily="34" charset="0"/>
              </a:rPr>
              <a:t>valid </a:t>
            </a:r>
            <a:r>
              <a:rPr lang="en-GB" sz="2000" spc="-15" dirty="0">
                <a:solidFill>
                  <a:srgbClr val="414042"/>
                </a:solidFill>
                <a:latin typeface="+mn-lt"/>
                <a:cs typeface="Calibri" panose="020F0502020204030204" pitchFamily="34" charset="0"/>
              </a:rPr>
              <a:t>ID; </a:t>
            </a:r>
            <a:r>
              <a:rPr lang="en-GB" sz="2000" spc="5" dirty="0">
                <a:solidFill>
                  <a:srgbClr val="414042"/>
                </a:solidFill>
                <a:latin typeface="+mn-lt"/>
                <a:cs typeface="Calibri" panose="020F0502020204030204" pitchFamily="34" charset="0"/>
              </a:rPr>
              <a:t>or </a:t>
            </a:r>
            <a:r>
              <a:rPr lang="en-GB" sz="2000" dirty="0">
                <a:solidFill>
                  <a:srgbClr val="414042"/>
                </a:solidFill>
                <a:latin typeface="+mn-lt"/>
                <a:cs typeface="Calibri" panose="020F0502020204030204" pitchFamily="34" charset="0"/>
              </a:rPr>
              <a:t>perm</a:t>
            </a:r>
            <a:r>
              <a:rPr lang="en-GB" sz="2000" b="1" dirty="0">
                <a:solidFill>
                  <a:srgbClr val="414042"/>
                </a:solidFill>
                <a:latin typeface="+mn-lt"/>
                <a:cs typeface="Calibri" panose="020F0502020204030204" pitchFamily="34" charset="0"/>
              </a:rPr>
              <a:t>anent residents </a:t>
            </a:r>
            <a:r>
              <a:rPr lang="en-GB" sz="2000" spc="15" dirty="0">
                <a:solidFill>
                  <a:srgbClr val="414042"/>
                </a:solidFill>
                <a:latin typeface="+mn-lt"/>
                <a:cs typeface="Calibri" panose="020F0502020204030204" pitchFamily="34" charset="0"/>
              </a:rPr>
              <a:t>with </a:t>
            </a:r>
            <a:r>
              <a:rPr lang="en-GB" sz="2000" spc="-20" dirty="0">
                <a:solidFill>
                  <a:srgbClr val="414042"/>
                </a:solidFill>
                <a:latin typeface="+mn-lt"/>
                <a:cs typeface="Calibri" panose="020F0502020204030204" pitchFamily="34" charset="0"/>
              </a:rPr>
              <a:t>a  </a:t>
            </a:r>
            <a:r>
              <a:rPr lang="en-GB" sz="2000" dirty="0">
                <a:solidFill>
                  <a:srgbClr val="414042"/>
                </a:solidFill>
                <a:latin typeface="+mn-lt"/>
                <a:cs typeface="Calibri" panose="020F0502020204030204" pitchFamily="34" charset="0"/>
              </a:rPr>
              <a:t>valid</a:t>
            </a:r>
            <a:r>
              <a:rPr lang="en-GB" sz="2000" spc="-5" dirty="0">
                <a:solidFill>
                  <a:srgbClr val="414042"/>
                </a:solidFill>
                <a:latin typeface="+mn-lt"/>
                <a:cs typeface="Calibri" panose="020F0502020204030204" pitchFamily="34" charset="0"/>
              </a:rPr>
              <a:t> </a:t>
            </a:r>
            <a:r>
              <a:rPr lang="en-GB" sz="2000" spc="10" dirty="0">
                <a:solidFill>
                  <a:srgbClr val="414042"/>
                </a:solidFill>
                <a:latin typeface="+mn-lt"/>
                <a:cs typeface="Calibri" panose="020F0502020204030204" pitchFamily="34" charset="0"/>
              </a:rPr>
              <a:t>permit;</a:t>
            </a:r>
          </a:p>
          <a:p>
            <a:pPr marL="1041400" marR="5080" lvl="1" indent="-342900">
              <a:lnSpc>
                <a:spcPct val="150000"/>
              </a:lnSpc>
              <a:buFont typeface="Wingdings" panose="05000000000000000000" pitchFamily="2" charset="2"/>
              <a:buChar char="q"/>
              <a:tabLst>
                <a:tab pos="240665" algn="l"/>
                <a:tab pos="241300" algn="l"/>
              </a:tabLst>
            </a:pPr>
            <a:r>
              <a:rPr lang="en-GB" sz="2000" spc="-5" dirty="0">
                <a:solidFill>
                  <a:srgbClr val="414042"/>
                </a:solidFill>
                <a:latin typeface="+mn-lt"/>
                <a:cs typeface="Calibri" panose="020F0502020204030204" pitchFamily="34" charset="0"/>
              </a:rPr>
              <a:t>The applicant is </a:t>
            </a:r>
            <a:r>
              <a:rPr lang="en-GB" sz="2000" b="1" spc="-5" dirty="0">
                <a:solidFill>
                  <a:srgbClr val="414042"/>
                </a:solidFill>
                <a:latin typeface="+mn-lt"/>
                <a:cs typeface="Calibri" panose="020F0502020204030204" pitchFamily="34" charset="0"/>
              </a:rPr>
              <a:t>legally competent to contract </a:t>
            </a:r>
            <a:r>
              <a:rPr lang="en-GB" sz="2000" spc="-5" dirty="0">
                <a:solidFill>
                  <a:srgbClr val="414042"/>
                </a:solidFill>
                <a:latin typeface="+mn-lt"/>
                <a:cs typeface="Calibri" panose="020F0502020204030204" pitchFamily="34" charset="0"/>
              </a:rPr>
              <a:t>and of a sound mind.</a:t>
            </a:r>
          </a:p>
          <a:p>
            <a:pPr marL="1041400" lvl="1" indent="-342900">
              <a:lnSpc>
                <a:spcPct val="150000"/>
              </a:lnSpc>
              <a:spcBef>
                <a:spcPts val="400"/>
              </a:spcBef>
              <a:buFont typeface="Wingdings" panose="05000000000000000000" pitchFamily="2" charset="2"/>
              <a:buChar char="q"/>
              <a:tabLst>
                <a:tab pos="240665" algn="l"/>
                <a:tab pos="241300" algn="l"/>
              </a:tabLst>
            </a:pPr>
            <a:r>
              <a:rPr lang="en-US" sz="2000" b="1" i="0" dirty="0">
                <a:effectLst/>
                <a:latin typeface="+mn-lt"/>
              </a:rPr>
              <a:t>Household</a:t>
            </a:r>
            <a:r>
              <a:rPr lang="en-US" sz="2000" b="0" i="0" dirty="0">
                <a:effectLst/>
                <a:latin typeface="+mn-lt"/>
              </a:rPr>
              <a:t> i.e. living with a partner (either married or habitually cohabiting) or living with financial dependents. </a:t>
            </a:r>
            <a:r>
              <a:rPr lang="en-US" sz="2000" b="1" i="0" dirty="0">
                <a:effectLst/>
                <a:latin typeface="+mn-lt"/>
              </a:rPr>
              <a:t>Financial dependents </a:t>
            </a:r>
            <a:r>
              <a:rPr lang="en-US" sz="2000" b="0" i="0" dirty="0">
                <a:effectLst/>
                <a:latin typeface="+mn-lt"/>
              </a:rPr>
              <a:t>: children, grandchildren, parents, grandparents, sisters or brothers under 18.</a:t>
            </a:r>
          </a:p>
          <a:p>
            <a:pPr marL="1041400" lvl="1" indent="-342900">
              <a:lnSpc>
                <a:spcPct val="150000"/>
              </a:lnSpc>
              <a:spcBef>
                <a:spcPts val="400"/>
              </a:spcBef>
              <a:buFont typeface="Wingdings" panose="05000000000000000000" pitchFamily="2" charset="2"/>
              <a:buChar char="q"/>
              <a:tabLst>
                <a:tab pos="240665" algn="l"/>
                <a:tab pos="241300" algn="l"/>
              </a:tabLst>
            </a:pPr>
            <a:r>
              <a:rPr lang="en-US" sz="2000" b="1" dirty="0">
                <a:latin typeface="+mn-lt"/>
                <a:cs typeface="Calibri" panose="020F0502020204030204" pitchFamily="34" charset="0"/>
              </a:rPr>
              <a:t>Applicant, Co-Applicant, Financial Dependent/s </a:t>
            </a:r>
            <a:r>
              <a:rPr lang="en-US" sz="2000" dirty="0">
                <a:latin typeface="+mn-lt"/>
                <a:cs typeface="Calibri" panose="020F0502020204030204" pitchFamily="34" charset="0"/>
              </a:rPr>
              <a:t>have not previously;</a:t>
            </a:r>
          </a:p>
          <a:p>
            <a:pPr marL="1498600" lvl="2" indent="-342900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q"/>
              <a:tabLst>
                <a:tab pos="240665" algn="l"/>
                <a:tab pos="241300" algn="l"/>
              </a:tabLst>
            </a:pPr>
            <a:r>
              <a:rPr lang="en-US" dirty="0">
                <a:latin typeface="+mn-lt"/>
                <a:cs typeface="Calibri" panose="020F0502020204030204" pitchFamily="34" charset="0"/>
              </a:rPr>
              <a:t>benefited from a </a:t>
            </a:r>
            <a:r>
              <a:rPr lang="en-US" b="1" dirty="0">
                <a:latin typeface="+mn-lt"/>
                <a:cs typeface="Calibri" panose="020F0502020204030204" pitchFamily="34" charset="0"/>
              </a:rPr>
              <a:t>Government Housing Subsidy Scheme </a:t>
            </a:r>
            <a:r>
              <a:rPr lang="en-US" dirty="0">
                <a:latin typeface="+mn-lt"/>
                <a:cs typeface="Calibri" panose="020F0502020204030204" pitchFamily="34" charset="0"/>
              </a:rPr>
              <a:t>from any sphere, arm or entity of government </a:t>
            </a:r>
          </a:p>
          <a:p>
            <a:pPr marL="1498600" lvl="2" indent="-342900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q"/>
              <a:tabLst>
                <a:tab pos="240665" algn="l"/>
                <a:tab pos="241300" algn="l"/>
              </a:tabLst>
            </a:pPr>
            <a:r>
              <a:rPr lang="en-US" b="1" dirty="0">
                <a:latin typeface="+mn-lt"/>
                <a:cs typeface="Calibri" panose="020F0502020204030204" pitchFamily="34" charset="0"/>
              </a:rPr>
              <a:t>owned a house</a:t>
            </a:r>
          </a:p>
          <a:p>
            <a:pPr marL="1041400" lvl="1" indent="-342900">
              <a:lnSpc>
                <a:spcPct val="150000"/>
              </a:lnSpc>
              <a:spcBef>
                <a:spcPts val="400"/>
              </a:spcBef>
              <a:buFont typeface="Wingdings" panose="05000000000000000000" pitchFamily="2" charset="2"/>
              <a:buChar char="q"/>
              <a:tabLst>
                <a:tab pos="240665" algn="l"/>
                <a:tab pos="241300" algn="l"/>
              </a:tabLst>
            </a:pPr>
            <a:r>
              <a:rPr lang="en-GB" sz="2000" spc="10" dirty="0">
                <a:latin typeface="+mn-lt"/>
                <a:cs typeface="Calibri" panose="020F0502020204030204" pitchFamily="34" charset="0"/>
              </a:rPr>
              <a:t>The household gross monthly must be within range from </a:t>
            </a:r>
            <a:r>
              <a:rPr lang="en-GB" sz="2000" b="1" spc="-20" dirty="0">
                <a:latin typeface="+mn-lt"/>
                <a:cs typeface="Calibri" panose="020F0502020204030204" pitchFamily="34" charset="0"/>
              </a:rPr>
              <a:t>R3 </a:t>
            </a:r>
            <a:r>
              <a:rPr lang="en-GB" sz="2000" b="1" spc="-5" dirty="0">
                <a:latin typeface="+mn-lt"/>
                <a:cs typeface="Calibri" panose="020F0502020204030204" pitchFamily="34" charset="0"/>
              </a:rPr>
              <a:t>501 </a:t>
            </a:r>
            <a:r>
              <a:rPr lang="en-GB" sz="2000" spc="25" dirty="0">
                <a:latin typeface="+mn-lt"/>
                <a:cs typeface="Calibri" panose="020F0502020204030204" pitchFamily="34" charset="0"/>
              </a:rPr>
              <a:t>to </a:t>
            </a:r>
            <a:r>
              <a:rPr lang="en-GB" sz="2000" b="1" spc="-15" dirty="0">
                <a:latin typeface="+mn-lt"/>
                <a:cs typeface="Calibri" panose="020F0502020204030204" pitchFamily="34" charset="0"/>
              </a:rPr>
              <a:t>R22 </a:t>
            </a:r>
            <a:r>
              <a:rPr lang="en-GB" sz="2000" b="1" spc="-5" dirty="0">
                <a:latin typeface="+mn-lt"/>
                <a:cs typeface="Calibri" panose="020F0502020204030204" pitchFamily="34" charset="0"/>
              </a:rPr>
              <a:t>000 p.m.</a:t>
            </a:r>
            <a:endParaRPr lang="en-GB" sz="2000" b="1" spc="5" dirty="0">
              <a:latin typeface="+mn-lt"/>
              <a:cs typeface="Calibri" panose="020F0502020204030204" pitchFamily="34" charset="0"/>
            </a:endParaRPr>
          </a:p>
          <a:p>
            <a:pPr marL="85725" lvl="1" indent="0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lang="en-ZA" sz="7200" dirty="0">
              <a:effectLst/>
              <a:latin typeface="+mn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 algn="just" fontAlgn="ctr">
              <a:lnSpc>
                <a:spcPct val="150000"/>
              </a:lnSpc>
              <a:spcAft>
                <a:spcPts val="1000"/>
              </a:spcAft>
              <a:buNone/>
            </a:pPr>
            <a:r>
              <a:rPr lang="en-ZA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ZA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92264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26396-2D04-EA46-B61F-60EB1F2DB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524" y="216938"/>
            <a:ext cx="11632476" cy="464099"/>
          </a:xfrm>
          <a:solidFill>
            <a:srgbClr val="FFC000"/>
          </a:solidFill>
        </p:spPr>
        <p:txBody>
          <a:bodyPr anchor="ctr"/>
          <a:lstStyle/>
          <a:p>
            <a:pPr algn="ctr"/>
            <a:r>
              <a:rPr lang="en-US" dirty="0"/>
              <a:t>SCREENING OF APPLICATIONS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32D973-F4EE-2B42-85CC-C751611CFF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81037"/>
            <a:ext cx="12192000" cy="6246537"/>
          </a:xfrm>
        </p:spPr>
        <p:txBody>
          <a:bodyPr>
            <a:noAutofit/>
          </a:bodyPr>
          <a:lstStyle/>
          <a:p>
            <a:pPr marL="469900" marR="296545" lvl="1" indent="0">
              <a:lnSpc>
                <a:spcPct val="100000"/>
              </a:lnSpc>
              <a:spcBef>
                <a:spcPts val="100"/>
              </a:spcBef>
              <a:buNone/>
            </a:pPr>
            <a:endParaRPr lang="en-GB" sz="1800" b="1" i="1" spc="10" dirty="0">
              <a:solidFill>
                <a:srgbClr val="41404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69900" marR="296545" lvl="1" indent="0">
              <a:lnSpc>
                <a:spcPct val="100000"/>
              </a:lnSpc>
              <a:spcBef>
                <a:spcPts val="100"/>
              </a:spcBef>
              <a:buNone/>
            </a:pPr>
            <a:r>
              <a:rPr lang="en-GB" sz="2000" b="1" i="1" spc="5" dirty="0">
                <a:solidFill>
                  <a:srgbClr val="414042"/>
                </a:solidFill>
                <a:latin typeface="+mn-lt"/>
                <a:cs typeface="Calibri" panose="020F0502020204030204" pitchFamily="34" charset="0"/>
              </a:rPr>
              <a:t>All submitted applications will be subjected to the following checks:-</a:t>
            </a:r>
          </a:p>
          <a:p>
            <a:pPr marL="469900" marR="296545" lvl="1" indent="0">
              <a:lnSpc>
                <a:spcPct val="100000"/>
              </a:lnSpc>
              <a:spcBef>
                <a:spcPts val="100"/>
              </a:spcBef>
              <a:buNone/>
            </a:pPr>
            <a:endParaRPr lang="en-GB" sz="2000" b="1" i="1" spc="5" dirty="0">
              <a:solidFill>
                <a:srgbClr val="414042"/>
              </a:solidFill>
              <a:latin typeface="+mn-lt"/>
              <a:cs typeface="Calibri" panose="020F0502020204030204" pitchFamily="34" charset="0"/>
            </a:endParaRPr>
          </a:p>
          <a:p>
            <a:pPr marL="1041400" marR="5080" lvl="1" indent="-342900">
              <a:lnSpc>
                <a:spcPct val="150000"/>
              </a:lnSpc>
              <a:buFont typeface="Wingdings" panose="05000000000000000000" pitchFamily="2" charset="2"/>
              <a:buChar char="q"/>
              <a:tabLst>
                <a:tab pos="240665" algn="l"/>
                <a:tab pos="241300" algn="l"/>
              </a:tabLst>
            </a:pPr>
            <a:r>
              <a:rPr lang="en-GB" sz="2000" b="1" spc="5" dirty="0">
                <a:solidFill>
                  <a:srgbClr val="414042"/>
                </a:solidFill>
                <a:latin typeface="+mn-lt"/>
                <a:cs typeface="Calibri" panose="020F0502020204030204" pitchFamily="34" charset="0"/>
              </a:rPr>
              <a:t>Population Registry (Dept. of Home Affairs)– </a:t>
            </a:r>
            <a:r>
              <a:rPr lang="en-GB" sz="2000" spc="5" dirty="0">
                <a:solidFill>
                  <a:srgbClr val="414042"/>
                </a:solidFill>
                <a:latin typeface="+mn-lt"/>
                <a:cs typeface="Calibri" panose="020F0502020204030204" pitchFamily="34" charset="0"/>
              </a:rPr>
              <a:t>to ensure identity and/or residency status of all persons listed on application are in order</a:t>
            </a:r>
          </a:p>
          <a:p>
            <a:pPr marL="1041400" marR="5080" lvl="1" indent="-342900">
              <a:lnSpc>
                <a:spcPct val="150000"/>
              </a:lnSpc>
              <a:buFont typeface="Wingdings" panose="05000000000000000000" pitchFamily="2" charset="2"/>
              <a:buChar char="q"/>
              <a:tabLst>
                <a:tab pos="240665" algn="l"/>
                <a:tab pos="241300" algn="l"/>
              </a:tabLst>
            </a:pPr>
            <a:r>
              <a:rPr lang="en-GB" sz="2000" b="1" spc="5" dirty="0">
                <a:solidFill>
                  <a:srgbClr val="414042"/>
                </a:solidFill>
                <a:latin typeface="+mn-lt"/>
                <a:cs typeface="Calibri" panose="020F0502020204030204" pitchFamily="34" charset="0"/>
              </a:rPr>
              <a:t>UIF Database </a:t>
            </a:r>
            <a:r>
              <a:rPr lang="en-GB" sz="2000" spc="5" dirty="0">
                <a:solidFill>
                  <a:srgbClr val="414042"/>
                </a:solidFill>
                <a:latin typeface="+mn-lt"/>
                <a:cs typeface="Calibri" panose="020F0502020204030204" pitchFamily="34" charset="0"/>
              </a:rPr>
              <a:t>– to ensure that persons listed as financial dependents do not reflect as actively contributing to UIF</a:t>
            </a:r>
          </a:p>
          <a:p>
            <a:pPr marL="1041400" marR="5080" lvl="1" indent="-342900">
              <a:lnSpc>
                <a:spcPct val="150000"/>
              </a:lnSpc>
              <a:buFont typeface="Wingdings" panose="05000000000000000000" pitchFamily="2" charset="2"/>
              <a:buChar char="q"/>
              <a:tabLst>
                <a:tab pos="240665" algn="l"/>
                <a:tab pos="241300" algn="l"/>
              </a:tabLst>
            </a:pPr>
            <a:r>
              <a:rPr lang="en-GB" sz="2000" b="1" spc="5" dirty="0">
                <a:solidFill>
                  <a:srgbClr val="414042"/>
                </a:solidFill>
                <a:latin typeface="+mn-lt"/>
                <a:cs typeface="Calibri" panose="020F0502020204030204" pitchFamily="34" charset="0"/>
              </a:rPr>
              <a:t>NHSDB (Dept. of Human Settlements)</a:t>
            </a:r>
            <a:r>
              <a:rPr lang="en-GB" sz="2000" spc="5" dirty="0">
                <a:solidFill>
                  <a:srgbClr val="414042"/>
                </a:solidFill>
                <a:latin typeface="+mn-lt"/>
                <a:cs typeface="Calibri" panose="020F0502020204030204" pitchFamily="34" charset="0"/>
              </a:rPr>
              <a:t> – to ensure that no persons listed on the applicant has previously benefited from a </a:t>
            </a:r>
            <a:r>
              <a:rPr lang="en-US" sz="2000" b="1" dirty="0">
                <a:latin typeface="+mn-lt"/>
                <a:cs typeface="Calibri" panose="020F0502020204030204" pitchFamily="34" charset="0"/>
              </a:rPr>
              <a:t>Housing Scheme</a:t>
            </a:r>
            <a:r>
              <a:rPr lang="en-US" sz="2400" b="1" dirty="0">
                <a:latin typeface="+mn-lt"/>
                <a:cs typeface="Calibri" panose="020F0502020204030204" pitchFamily="34" charset="0"/>
              </a:rPr>
              <a:t> </a:t>
            </a:r>
            <a:r>
              <a:rPr lang="en-GB" sz="2000" spc="5" dirty="0">
                <a:solidFill>
                  <a:srgbClr val="414042"/>
                </a:solidFill>
                <a:latin typeface="+mn-lt"/>
                <a:cs typeface="Calibri" panose="020F0502020204030204" pitchFamily="34" charset="0"/>
              </a:rPr>
              <a:t>from any sphere of government </a:t>
            </a:r>
          </a:p>
          <a:p>
            <a:pPr marL="1041400" marR="5080" lvl="1" indent="-342900">
              <a:lnSpc>
                <a:spcPct val="150000"/>
              </a:lnSpc>
              <a:buFont typeface="Wingdings" panose="05000000000000000000" pitchFamily="2" charset="2"/>
              <a:buChar char="q"/>
              <a:tabLst>
                <a:tab pos="240665" algn="l"/>
                <a:tab pos="241300" algn="l"/>
              </a:tabLst>
            </a:pPr>
            <a:r>
              <a:rPr lang="en-GB" sz="2000" b="1" spc="5" dirty="0">
                <a:solidFill>
                  <a:srgbClr val="414042"/>
                </a:solidFill>
                <a:latin typeface="+mn-lt"/>
                <a:cs typeface="Calibri" panose="020F0502020204030204" pitchFamily="34" charset="0"/>
              </a:rPr>
              <a:t>Deeds Registry (Deeds Office) - </a:t>
            </a:r>
            <a:r>
              <a:rPr lang="en-GB" sz="2000" spc="5" dirty="0">
                <a:solidFill>
                  <a:srgbClr val="414042"/>
                </a:solidFill>
                <a:latin typeface="+mn-lt"/>
                <a:cs typeface="Calibri" panose="020F0502020204030204" pitchFamily="34" charset="0"/>
              </a:rPr>
              <a:t>to ensure that no persons listed on the application has previously or currently own a house</a:t>
            </a:r>
          </a:p>
          <a:p>
            <a:pPr marL="469900" marR="5080" lvl="1" indent="0">
              <a:lnSpc>
                <a:spcPct val="150000"/>
              </a:lnSpc>
              <a:buNone/>
              <a:tabLst>
                <a:tab pos="240665" algn="l"/>
                <a:tab pos="241300" algn="l"/>
              </a:tabLst>
            </a:pPr>
            <a:r>
              <a:rPr lang="en-GB" sz="2000" b="1" i="1" spc="5" dirty="0">
                <a:solidFill>
                  <a:srgbClr val="414042"/>
                </a:solidFill>
                <a:latin typeface="+mn-lt"/>
                <a:cs typeface="Calibri" panose="020F0502020204030204" pitchFamily="34" charset="0"/>
              </a:rPr>
              <a:t>Applications are not subjected to any National Credit Acts checks i.e. </a:t>
            </a:r>
            <a:r>
              <a:rPr lang="en-ZA" sz="2000" b="1" i="1" dirty="0">
                <a:latin typeface="+mn-lt"/>
              </a:rPr>
              <a:t>Credit Bureau Check, Affordability Assessment, Risk Assessment</a:t>
            </a:r>
            <a:endParaRPr lang="en-GB" sz="2000" b="1" i="1" spc="10" dirty="0">
              <a:solidFill>
                <a:srgbClr val="414042"/>
              </a:solidFill>
              <a:latin typeface="+mn-lt"/>
              <a:cs typeface="Calibri" panose="020F0502020204030204" pitchFamily="34" charset="0"/>
            </a:endParaRPr>
          </a:p>
          <a:p>
            <a:pPr marL="85725" lvl="1" indent="0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lang="en-ZA" sz="7200" dirty="0">
              <a:effectLst/>
              <a:latin typeface="+mn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 algn="just" fontAlgn="ctr">
              <a:lnSpc>
                <a:spcPct val="150000"/>
              </a:lnSpc>
              <a:spcAft>
                <a:spcPts val="1000"/>
              </a:spcAft>
              <a:buNone/>
            </a:pPr>
            <a:r>
              <a:rPr lang="en-ZA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ZA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9319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26396-2D04-EA46-B61F-60EB1F2DB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524" y="216938"/>
            <a:ext cx="11632476" cy="464099"/>
          </a:xfrm>
          <a:solidFill>
            <a:srgbClr val="FFC000"/>
          </a:solidFill>
        </p:spPr>
        <p:txBody>
          <a:bodyPr anchor="ctr"/>
          <a:lstStyle/>
          <a:p>
            <a:pPr algn="ctr"/>
            <a:r>
              <a:rPr lang="en-US" sz="2000" kern="0" dirty="0">
                <a:latin typeface="+mn-lt"/>
              </a:rPr>
              <a:t>DOCUMENTS REQUIRED TO APPLY FOR FIRST HOME FINANCE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32D973-F4EE-2B42-85CC-C751611CFF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81037"/>
            <a:ext cx="11988800" cy="6246537"/>
          </a:xfrm>
        </p:spPr>
        <p:txBody>
          <a:bodyPr>
            <a:noAutofit/>
          </a:bodyPr>
          <a:lstStyle/>
          <a:p>
            <a:pPr marL="469900" marR="296545" lvl="1" indent="0">
              <a:lnSpc>
                <a:spcPct val="100000"/>
              </a:lnSpc>
              <a:spcBef>
                <a:spcPts val="100"/>
              </a:spcBef>
              <a:buNone/>
            </a:pPr>
            <a:endParaRPr lang="en-GB" sz="1800" b="1" i="1" spc="10" dirty="0">
              <a:solidFill>
                <a:srgbClr val="41404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69900" lvl="1" indent="0">
              <a:lnSpc>
                <a:spcPct val="150000"/>
              </a:lnSpc>
              <a:spcBef>
                <a:spcPts val="400"/>
              </a:spcBef>
              <a:buNone/>
              <a:tabLst>
                <a:tab pos="240665" algn="l"/>
                <a:tab pos="241300" algn="l"/>
              </a:tabLst>
              <a:defRPr/>
            </a:pPr>
            <a:r>
              <a:rPr lang="en-GB" sz="1800" b="1" i="1" spc="-5" dirty="0">
                <a:solidFill>
                  <a:srgbClr val="414042"/>
                </a:solidFill>
                <a:latin typeface="+mn-lt"/>
                <a:cs typeface="Arial"/>
              </a:rPr>
              <a:t>CERTIFIED COPY of each of the following documents </a:t>
            </a:r>
            <a:r>
              <a:rPr lang="en-GB" sz="1800" b="1" i="1" spc="-20" dirty="0">
                <a:solidFill>
                  <a:srgbClr val="414042"/>
                </a:solidFill>
                <a:latin typeface="+mn-lt"/>
                <a:cs typeface="Arial"/>
              </a:rPr>
              <a:t>are </a:t>
            </a:r>
            <a:r>
              <a:rPr lang="en-GB" sz="1800" b="1" i="1" spc="-5" dirty="0">
                <a:solidFill>
                  <a:srgbClr val="414042"/>
                </a:solidFill>
                <a:latin typeface="+mn-lt"/>
                <a:cs typeface="Arial"/>
              </a:rPr>
              <a:t>required </a:t>
            </a:r>
            <a:r>
              <a:rPr lang="en-GB" sz="1800" b="1" i="1" dirty="0">
                <a:solidFill>
                  <a:srgbClr val="414042"/>
                </a:solidFill>
                <a:latin typeface="+mn-lt"/>
                <a:cs typeface="Arial"/>
              </a:rPr>
              <a:t>when </a:t>
            </a:r>
            <a:r>
              <a:rPr lang="en-GB" sz="1800" b="1" i="1" spc="5" dirty="0">
                <a:solidFill>
                  <a:srgbClr val="414042"/>
                </a:solidFill>
                <a:latin typeface="+mn-lt"/>
                <a:cs typeface="Arial"/>
              </a:rPr>
              <a:t>applying </a:t>
            </a:r>
            <a:r>
              <a:rPr lang="en-GB" sz="1800" b="1" i="1" spc="10" dirty="0">
                <a:solidFill>
                  <a:srgbClr val="414042"/>
                </a:solidFill>
                <a:latin typeface="+mn-lt"/>
                <a:cs typeface="Arial"/>
              </a:rPr>
              <a:t>for</a:t>
            </a:r>
            <a:r>
              <a:rPr lang="en-GB" sz="1800" b="1" i="1" spc="-15" dirty="0">
                <a:solidFill>
                  <a:srgbClr val="414042"/>
                </a:solidFill>
                <a:latin typeface="+mn-lt"/>
                <a:cs typeface="Arial"/>
              </a:rPr>
              <a:t> Subsidy:</a:t>
            </a:r>
          </a:p>
          <a:p>
            <a:pPr marL="984250" lvl="1" indent="-285750">
              <a:lnSpc>
                <a:spcPct val="200000"/>
              </a:lnSpc>
              <a:spcBef>
                <a:spcPts val="400"/>
              </a:spcBef>
              <a:buFont typeface="Wingdings" panose="05000000000000000000" pitchFamily="2" charset="2"/>
              <a:buChar char="q"/>
              <a:tabLst>
                <a:tab pos="240665" algn="l"/>
                <a:tab pos="241300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Smart Card or a bar-coded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identity document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of every adult member of the household; </a:t>
            </a:r>
          </a:p>
          <a:p>
            <a:pPr marL="984250" lvl="1" indent="-285750">
              <a:lnSpc>
                <a:spcPct val="200000"/>
              </a:lnSpc>
              <a:spcBef>
                <a:spcPts val="400"/>
              </a:spcBef>
              <a:buFont typeface="Wingdings" panose="05000000000000000000" pitchFamily="2" charset="2"/>
              <a:buChar char="q"/>
              <a:tabLst>
                <a:tab pos="240665" algn="l"/>
                <a:tab pos="241300" algn="l"/>
              </a:tabLst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Birth certificates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, bearing the thirteen-digit identity number, for every child member of the household that does not have a bar-coded identity document;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984250" marR="351155" lvl="1" indent="-285750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q"/>
              <a:tabLst>
                <a:tab pos="240665" algn="l"/>
                <a:tab pos="241300" algn="l"/>
              </a:tabLst>
              <a:defRPr/>
            </a:pPr>
            <a:r>
              <a:rPr kumimoji="0" lang="en-US" sz="1800" b="0" i="0" u="none" strike="noStrike" kern="1200" cap="none" spc="1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Proof of South African </a:t>
            </a:r>
            <a:r>
              <a:rPr kumimoji="0" lang="en-US" sz="1800" b="1" i="0" u="none" strike="noStrike" kern="1200" cap="none" spc="1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citizenship</a:t>
            </a:r>
            <a:r>
              <a:rPr kumimoji="0" lang="en-US" sz="1800" b="0" i="0" u="none" strike="noStrike" kern="1200" cap="none" spc="1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;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984250" lvl="1" indent="-285750">
              <a:lnSpc>
                <a:spcPct val="200000"/>
              </a:lnSpc>
              <a:spcBef>
                <a:spcPts val="400"/>
              </a:spcBef>
              <a:buFont typeface="Wingdings" panose="05000000000000000000" pitchFamily="2" charset="2"/>
              <a:buChar char="q"/>
              <a:tabLst>
                <a:tab pos="240665" algn="l"/>
                <a:tab pos="241300" algn="l"/>
              </a:tabLst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Marriage certificate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for any union solemnised in terms of civil law;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984250" marR="141605" lvl="1" indent="-285750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q"/>
              <a:tabLst>
                <a:tab pos="240665" algn="l"/>
                <a:tab pos="241300" algn="l"/>
              </a:tabLst>
              <a:defRPr/>
            </a:pPr>
            <a:r>
              <a:rPr kumimoji="0" lang="en-US" sz="1800" b="1" i="0" u="none" strike="noStrike" kern="1200" cap="none" spc="-5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Affidavit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 for any union solemnised in terms of </a:t>
            </a:r>
            <a:r>
              <a:rPr kumimoji="0" lang="en-US" sz="1800" b="1" i="0" u="none" strike="noStrike" kern="1200" cap="none" spc="-5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customary law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;</a:t>
            </a:r>
          </a:p>
          <a:p>
            <a:pPr marL="984250" marR="141605" lvl="1" indent="-285750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q"/>
              <a:tabLst>
                <a:tab pos="240665" algn="l"/>
                <a:tab pos="241300" algn="l"/>
              </a:tabLst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Divorce settlement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agreement, to prove custodianship;</a:t>
            </a:r>
          </a:p>
          <a:p>
            <a:pPr marL="984250" marR="141605" lvl="1" indent="-285750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q"/>
              <a:tabLst>
                <a:tab pos="240665" algn="l"/>
                <a:tab pos="241300" algn="l"/>
              </a:tabLst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Court order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or order issued by the Commissioner of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Child Welfare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, to prove guardianship; and, </a:t>
            </a:r>
          </a:p>
          <a:p>
            <a:pPr marL="984250" marR="141605" lvl="1" indent="-285750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q"/>
              <a:tabLst>
                <a:tab pos="240665" algn="l"/>
                <a:tab pos="241300" algn="l"/>
              </a:tabLst>
              <a:defRPr/>
            </a:pP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Proof of </a:t>
            </a:r>
            <a:r>
              <a:rPr kumimoji="0" lang="en-US" sz="1800" b="1" i="0" u="none" strike="noStrike" kern="1200" cap="none" spc="-5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sources of income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.</a:t>
            </a:r>
          </a:p>
          <a:p>
            <a:pPr marL="85725" lvl="1" indent="0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lang="en-ZA" sz="7200" dirty="0">
              <a:effectLst/>
              <a:latin typeface="+mn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 algn="just" fontAlgn="ctr">
              <a:lnSpc>
                <a:spcPct val="150000"/>
              </a:lnSpc>
              <a:spcAft>
                <a:spcPts val="1000"/>
              </a:spcAft>
              <a:buNone/>
            </a:pPr>
            <a:r>
              <a:rPr lang="en-ZA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ZA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FAE3D9B8-FE9B-C210-F8B1-F40E96737C18}"/>
              </a:ext>
            </a:extLst>
          </p:cNvPr>
          <p:cNvSpPr/>
          <p:nvPr/>
        </p:nvSpPr>
        <p:spPr>
          <a:xfrm>
            <a:off x="9402634" y="2671250"/>
            <a:ext cx="2524873" cy="313544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8">
            <a:extLst>
              <a:ext uri="{FF2B5EF4-FFF2-40B4-BE49-F238E27FC236}">
                <a16:creationId xmlns:a16="http://schemas.microsoft.com/office/drawing/2014/main" id="{E59A9CCB-169E-D107-209B-0FC0ED404DE0}"/>
              </a:ext>
            </a:extLst>
          </p:cNvPr>
          <p:cNvSpPr/>
          <p:nvPr/>
        </p:nvSpPr>
        <p:spPr>
          <a:xfrm>
            <a:off x="9746640" y="4077419"/>
            <a:ext cx="2524873" cy="22169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7">
            <a:extLst>
              <a:ext uri="{FF2B5EF4-FFF2-40B4-BE49-F238E27FC236}">
                <a16:creationId xmlns:a16="http://schemas.microsoft.com/office/drawing/2014/main" id="{2788F436-377C-F447-75A0-69E036A530DE}"/>
              </a:ext>
            </a:extLst>
          </p:cNvPr>
          <p:cNvSpPr/>
          <p:nvPr/>
        </p:nvSpPr>
        <p:spPr>
          <a:xfrm>
            <a:off x="9869556" y="5679466"/>
            <a:ext cx="2322443" cy="10953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214895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RST HOME FINANCE  -  Read-Only" id="{961C1532-0B1A-4EF7-B637-F8426B18C12E}" vid="{3494589D-07D5-4464-B8B7-E57C4EC10CE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FIRST HOME FINANCE IMPROVEMENTS AND ISSUE OF THE MISSING MIDDLE FOR MINMEC</Template>
  <TotalTime>0</TotalTime>
  <Words>1724</Words>
  <Application>Microsoft Office PowerPoint</Application>
  <PresentationFormat>Widescreen</PresentationFormat>
  <Paragraphs>159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Montserrat</vt:lpstr>
      <vt:lpstr>Wingdings</vt:lpstr>
      <vt:lpstr>Office Theme</vt:lpstr>
      <vt:lpstr>PowerPoint Presentation</vt:lpstr>
      <vt:lpstr>CONTENTS</vt:lpstr>
      <vt:lpstr>WHAT IS FIRST HOME FINANCE ?</vt:lpstr>
      <vt:lpstr>   FIRST HOME FINANCE IS OFFERED WITH EXPANDED HOUSING FINANCE PRODUCTS    </vt:lpstr>
      <vt:lpstr>PowerPoint Presentation</vt:lpstr>
      <vt:lpstr>WHAT FIRST HOME FINANCE CAN BE USED FOR?</vt:lpstr>
      <vt:lpstr>WHO MAY APPLY FOR THE FIRST HOME FINANCE SUBSIDY?</vt:lpstr>
      <vt:lpstr>SCREENING OF APPLICATIONS</vt:lpstr>
      <vt:lpstr>DOCUMENTS REQUIRED TO APPLY FOR FIRST HOME FINANCE</vt:lpstr>
      <vt:lpstr>SUBSIDY RELATED DOCUMENTS REQUIRED </vt:lpstr>
      <vt:lpstr>INCOME CONSIDERED AND PROOF OF SOURCE</vt:lpstr>
      <vt:lpstr>HOW DO YOU APPLY FOR FIRST TIME FINANCE?</vt:lpstr>
      <vt:lpstr>APPLICATION OUTCOMES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Jabulani Fakazi</dc:creator>
  <cp:lastModifiedBy>Tebogo Maila</cp:lastModifiedBy>
  <cp:revision>34</cp:revision>
  <cp:lastPrinted>2023-06-08T11:40:15Z</cp:lastPrinted>
  <dcterms:created xsi:type="dcterms:W3CDTF">2023-03-02T14:40:19Z</dcterms:created>
  <dcterms:modified xsi:type="dcterms:W3CDTF">2025-03-17T13:31:22Z</dcterms:modified>
</cp:coreProperties>
</file>